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06" r:id="rId3"/>
    <p:sldId id="307" r:id="rId4"/>
    <p:sldId id="308" r:id="rId5"/>
    <p:sldId id="309" r:id="rId6"/>
    <p:sldId id="313" r:id="rId7"/>
    <p:sldId id="314" r:id="rId8"/>
    <p:sldId id="315" r:id="rId9"/>
    <p:sldId id="316" r:id="rId10"/>
    <p:sldId id="310" r:id="rId11"/>
    <p:sldId id="312" r:id="rId12"/>
    <p:sldId id="311" r:id="rId13"/>
  </p:sldIdLst>
  <p:sldSz cx="9144000" cy="5143500" type="screen16x9"/>
  <p:notesSz cx="6889750" cy="100218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49" autoAdjust="0"/>
  </p:normalViewPr>
  <p:slideViewPr>
    <p:cSldViewPr>
      <p:cViewPr varScale="1">
        <p:scale>
          <a:sx n="147" d="100"/>
          <a:sy n="147" d="100"/>
        </p:scale>
        <p:origin x="-59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8CD7E3-7A3D-488A-AED1-D755EC2E47F1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25CF9-DFA4-4149-8723-A3808538285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35561-7DB0-4E11-BAFF-3F6FE61037E2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84E23-3FEC-4DD4-BBC2-222739140E74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420407-247C-447C-B11E-6C57DC8E97C2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0A78C-AC30-404E-B092-856076E7BA3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jpeg"/><Relationship Id="rId18" Type="http://schemas.openxmlformats.org/officeDocument/2006/relationships/image" Target="../media/image10.jpeg"/><Relationship Id="rId3" Type="http://schemas.openxmlformats.org/officeDocument/2006/relationships/image" Target="../media/image1.png"/><Relationship Id="rId21" Type="http://schemas.openxmlformats.org/officeDocument/2006/relationships/image" Target="../media/image12.jpeg"/><Relationship Id="rId7" Type="http://schemas.openxmlformats.org/officeDocument/2006/relationships/hyperlink" Target="http://www.iuorao.ru/" TargetMode="External"/><Relationship Id="rId12" Type="http://schemas.openxmlformats.org/officeDocument/2006/relationships/hyperlink" Target="http://www.icdi.nl/" TargetMode="Externa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mamso.ru/" TargetMode="External"/><Relationship Id="rId20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gif"/><Relationship Id="rId5" Type="http://schemas.openxmlformats.org/officeDocument/2006/relationships/hyperlink" Target="http://www.worldbank.org/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://www.ria.ru/ratings/" TargetMode="External"/><Relationship Id="rId19" Type="http://schemas.openxmlformats.org/officeDocument/2006/relationships/hyperlink" Target="http://www.sdo-journal.ru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hyperlink" Target="http://www.msses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9622"/>
            <a:ext cx="8496944" cy="2524136"/>
          </a:xfrm>
        </p:spPr>
        <p:txBody>
          <a:bodyPr/>
          <a:lstStyle/>
          <a:p>
            <a:pPr algn="r"/>
            <a:r>
              <a:rPr lang="en-CA" sz="3600" b="1" dirty="0" smtClean="0">
                <a:solidFill>
                  <a:schemeClr val="bg1"/>
                </a:solidFill>
              </a:rPr>
              <a:t>ECD QUAT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ИНСТРУМЕНТ ОЦЕНКИ КАЧЕСТВА УСЛУГ, ПРЕДОСТАВЛЯЕМЫХ ДЕТЯМ МЛАДШЕГО </a:t>
            </a:r>
            <a:r>
              <a:rPr lang="ru-RU" sz="2800" dirty="0" smtClean="0">
                <a:solidFill>
                  <a:schemeClr val="bg1"/>
                </a:solidFill>
              </a:rPr>
              <a:t>ВОЗРАСТА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Выполнила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</a:t>
            </a:r>
            <a:r>
              <a:rPr lang="ru-RU" sz="1800" dirty="0" smtClean="0">
                <a:solidFill>
                  <a:schemeClr val="bg1"/>
                </a:solidFill>
              </a:rPr>
              <a:t>руглова Н.А.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3330" y="4587974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www.rtc-edu.ru/sites/default/files/pict/wb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92" y="4566330"/>
            <a:ext cx="428628" cy="428628"/>
          </a:xfrm>
          <a:prstGeom prst="rect">
            <a:avLst/>
          </a:prstGeom>
          <a:noFill/>
        </p:spPr>
      </p:pic>
      <p:pic>
        <p:nvPicPr>
          <p:cNvPr id="21" name="Picture 4" descr="Описание: лого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3628" y="4555572"/>
            <a:ext cx="988516" cy="417804"/>
          </a:xfrm>
          <a:prstGeom prst="rect">
            <a:avLst/>
          </a:prstGeom>
          <a:noFill/>
        </p:spPr>
      </p:pic>
      <p:pic>
        <p:nvPicPr>
          <p:cNvPr id="22" name="Picture 10" descr="img691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508" y="4566458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Описание: social-240-100.gif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43884" y="4567132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www.rtc-edu.ru/sites/default/files/pict/ICDI.jpg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0802" y="4587974"/>
            <a:ext cx="1584176" cy="3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Описание: Описание: лого.jpg">
            <a:hlinkClick r:id="rId14" tgtFrame="&quot;_blank&quot;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18662" y="4587974"/>
            <a:ext cx="648072" cy="36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www.rtc-edu.ru/sites/default/files/pict/mamco.png">
            <a:hlinkClick r:id="rId16" tgtFrame="&quot;_blank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984" y="4587974"/>
            <a:ext cx="864096" cy="3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DOU_logo.jpg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16216" y="4587974"/>
            <a:ext cx="1080120" cy="360040"/>
          </a:xfrm>
          <a:prstGeom prst="rect">
            <a:avLst/>
          </a:prstGeom>
        </p:spPr>
      </p:pic>
      <p:pic>
        <p:nvPicPr>
          <p:cNvPr id="33" name="Рисунок 32" descr="http://www.sdo-journal.ru/images/site/rulogo.gif">
            <a:hlinkClick r:id="rId19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75804" y="4577216"/>
            <a:ext cx="1087198" cy="38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Психологические журналы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68344" y="4137879"/>
            <a:ext cx="1080120" cy="3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938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600" dirty="0" smtClean="0"/>
              <a:t>ВОЗДЕЙСТВИЕ</a:t>
            </a:r>
            <a:endParaRPr lang="en-CA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1931"/>
            <a:ext cx="9144000" cy="435411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CA" sz="2200" dirty="0" smtClean="0"/>
              <a:t>1.	</a:t>
            </a:r>
            <a:r>
              <a:rPr lang="ru-RU" sz="2400" dirty="0" smtClean="0"/>
              <a:t>Поощряется выражение детьми своих чувств и мыслей 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2.	</a:t>
            </a:r>
            <a:r>
              <a:rPr lang="ru-RU" sz="2400" dirty="0" smtClean="0"/>
              <a:t>Руководство и сотрудники дошкольного учреждения консультируют детей относительно решений, влияющих на их жизнь 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3.	</a:t>
            </a:r>
            <a:r>
              <a:rPr lang="ru-RU" sz="2400" dirty="0" smtClean="0"/>
              <a:t>Дети могут обратиться за помощью, если считают, что с ними плохо обращаются 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4.	</a:t>
            </a:r>
            <a:r>
              <a:rPr lang="ru-RU" sz="2400" dirty="0" smtClean="0"/>
              <a:t>Существует авторитетный совет, включающий родителей или опекунов детей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5.	</a:t>
            </a:r>
            <a:r>
              <a:rPr lang="ru-RU" sz="2400" dirty="0" smtClean="0"/>
              <a:t>Дети могут отказаться от заданий, если считают, что эти задания вредны, опасны или унизительны для них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6.	</a:t>
            </a:r>
            <a:r>
              <a:rPr lang="ru-RU" sz="2400" dirty="0" smtClean="0"/>
              <a:t>Детей информируют об их правах, учитывая их возможности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7.	</a:t>
            </a:r>
            <a:r>
              <a:rPr lang="ru-RU" sz="2400" dirty="0" smtClean="0"/>
              <a:t>Чем старше дети, тем они больше поощряются к проявлению инициативы 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8.	</a:t>
            </a:r>
            <a:r>
              <a:rPr lang="ru-RU" sz="2400" dirty="0" smtClean="0"/>
              <a:t>У детей появляются обязанности, в зависимости от их возможностей 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9.	</a:t>
            </a:r>
            <a:r>
              <a:rPr lang="ru-RU" sz="2400" dirty="0" smtClean="0"/>
              <a:t>Детям предоставляется возможность выбора своих ежедневных занятий 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endParaRPr lang="en-CA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1002814"/>
          <a:ext cx="8229600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806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положительных оценок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(идеальный вариант)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592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Дружелюбное отношение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детям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592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Взаимосвязь с внешними структурами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592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Безопасность, охрана здоровья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848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Кадры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848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Устойчивость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848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Воздействие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6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600" dirty="0" smtClean="0"/>
              <a:t>ФОРМА ПОДСЧЕТОВ БАЛЛОВ</a:t>
            </a:r>
            <a:endParaRPr lang="en-CA" sz="3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600" dirty="0" smtClean="0"/>
              <a:t>Паутинообразная диаграмма</a:t>
            </a:r>
            <a:endParaRPr lang="en-CA" sz="3600" dirty="0" smtClean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1059582"/>
            <a:ext cx="8172400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dirty="0" smtClean="0"/>
              <a:t>СОЗДАНИЕ ИНСТРУМЕНТА</a:t>
            </a:r>
            <a:r>
              <a:rPr lang="en-CA" dirty="0" smtClean="0"/>
              <a:t> 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585846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СОБРАТЬ КАК МОЖНО БОЛЬШЕ УТВЕРЖДЕНИЙ, ОПИСЫВАЮЩИХ УСЛУГИ ХОРОШЕГО КАЧЕСТВА</a:t>
            </a:r>
            <a:endParaRPr lang="en-CA" sz="2800" dirty="0" smtClean="0"/>
          </a:p>
          <a:p>
            <a:pPr eaLnBrk="1" hangingPunct="1"/>
            <a:r>
              <a:rPr lang="ru-RU" sz="2800" dirty="0" smtClean="0"/>
              <a:t>СГРУППИРОВАТЬ ИХ ПО ЗНАЧИМЫМ НАПРАВЛЕНИЯМ</a:t>
            </a:r>
            <a:r>
              <a:rPr lang="en-CA" sz="2800" dirty="0" smtClean="0"/>
              <a:t> [</a:t>
            </a:r>
            <a:r>
              <a:rPr lang="ru-RU" sz="2800" dirty="0" smtClean="0"/>
              <a:t>В ЭТОМ СЛУЧАЕ ПО</a:t>
            </a:r>
            <a:r>
              <a:rPr lang="en-CA" sz="2800" dirty="0" smtClean="0"/>
              <a:t> 6</a:t>
            </a:r>
            <a:r>
              <a:rPr lang="ru-RU" sz="2800" dirty="0" smtClean="0"/>
              <a:t> НАПРАВЛЕНИЯМ</a:t>
            </a:r>
            <a:r>
              <a:rPr lang="en-CA" sz="2800" dirty="0" smtClean="0"/>
              <a:t>]</a:t>
            </a:r>
          </a:p>
          <a:p>
            <a:pPr eaLnBrk="1" hangingPunct="1"/>
            <a:r>
              <a:rPr lang="ru-RU" sz="2800" dirty="0" smtClean="0"/>
              <a:t>ВЫБРАТЬ ДЛЯ КАЖДОГО НАПРАВЛЕНИЯ  9 КЛЮЧЕВЫХ ХАРАКТЕРИСТИК </a:t>
            </a:r>
            <a:endParaRPr lang="en-CA" sz="2800" dirty="0" smtClean="0"/>
          </a:p>
          <a:p>
            <a:pPr eaLnBrk="1" hangingPunct="1"/>
            <a:r>
              <a:rPr lang="ru-RU" sz="2800" dirty="0" smtClean="0"/>
              <a:t>ПРЕДСТАВИТЬ ИХ В ВИДЕ ПАУТИНООБРАЗНОЙ МОДЕЛИ</a:t>
            </a: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dirty="0" smtClean="0"/>
              <a:t>ПРИМЕРЫ УТВЕРЖДЕНИЙ</a:t>
            </a:r>
            <a:endParaRPr lang="en-CA" dirty="0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948122"/>
            <a:ext cx="9144000" cy="3855876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Дети чувствуют себя комфортно на территории дошкольного учреждения</a:t>
            </a:r>
            <a:endParaRPr lang="en-CA" sz="2400" dirty="0" smtClean="0"/>
          </a:p>
          <a:p>
            <a:pPr eaLnBrk="1" hangingPunct="1"/>
            <a:r>
              <a:rPr lang="ru-RU" sz="2400" dirty="0" smtClean="0"/>
              <a:t>Присутствует поддержка местных органов власти </a:t>
            </a:r>
          </a:p>
          <a:p>
            <a:pPr eaLnBrk="1" hangingPunct="1"/>
            <a:r>
              <a:rPr lang="ru-RU" sz="2400" dirty="0" smtClean="0"/>
              <a:t>Права детей защищены законом</a:t>
            </a:r>
          </a:p>
          <a:p>
            <a:pPr eaLnBrk="1" hangingPunct="1"/>
            <a:r>
              <a:rPr lang="ru-RU" sz="2400" dirty="0" smtClean="0"/>
              <a:t>Дети находятся под надлежащим присмотром взрослых</a:t>
            </a:r>
            <a:endParaRPr lang="en-CA" sz="2400" dirty="0" smtClean="0"/>
          </a:p>
          <a:p>
            <a:pPr eaLnBrk="1" hangingPunct="1"/>
            <a:r>
              <a:rPr lang="ru-RU" sz="2400" dirty="0" smtClean="0"/>
              <a:t>Существуют веские доказательства того, что дети нуждаются в оказываемых услугах, и эти услуги эффективны </a:t>
            </a:r>
            <a:endParaRPr lang="en-CA" sz="2400" dirty="0" smtClean="0"/>
          </a:p>
          <a:p>
            <a:pPr eaLnBrk="1" hangingPunct="1"/>
            <a:r>
              <a:rPr lang="ru-RU" sz="2400" dirty="0" smtClean="0"/>
              <a:t>Детям предоставляется возможность выбора своих ежедневных занятий </a:t>
            </a: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dirty="0" smtClean="0"/>
              <a:t>ШЕСТЬ НАПРАВЛЕНИЙ</a:t>
            </a:r>
            <a:endParaRPr lang="en-CA" dirty="0" smtClean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ДРУЖЕЛЮБНОЕ ОТНОШЕНИЕ К ДЕТЯМ</a:t>
            </a:r>
            <a:endParaRPr lang="en-CA" sz="2800" dirty="0" smtClean="0"/>
          </a:p>
          <a:p>
            <a:pPr eaLnBrk="1" hangingPunct="1"/>
            <a:r>
              <a:rPr lang="ru-RU" sz="2800" dirty="0" smtClean="0"/>
              <a:t>ВЗАИМОСВЯЗЬ С ВНЕШНИМИ СТРУКТУРАМИ</a:t>
            </a:r>
            <a:endParaRPr lang="en-CA" sz="2800" dirty="0" smtClean="0"/>
          </a:p>
          <a:p>
            <a:pPr eaLnBrk="1" hangingPunct="1"/>
            <a:r>
              <a:rPr lang="ru-RU" sz="2800" dirty="0" smtClean="0"/>
              <a:t>БЕЗОПАСНОСТЬ, ОХРАНА ЗДОРОВЬЯ И ЗАЩИТА</a:t>
            </a:r>
            <a:endParaRPr lang="en-CA" sz="2800" dirty="0" smtClean="0"/>
          </a:p>
          <a:p>
            <a:pPr eaLnBrk="1" hangingPunct="1"/>
            <a:r>
              <a:rPr lang="ru-RU" sz="2800" dirty="0" smtClean="0"/>
              <a:t>КАДРОВОЕ ОБЕСПЕЧЕНИЕ И ЛЮДСКИЕ РЕСУРСЫ</a:t>
            </a:r>
            <a:endParaRPr lang="en-CA" sz="2800" dirty="0" smtClean="0"/>
          </a:p>
          <a:p>
            <a:pPr eaLnBrk="1" hangingPunct="1"/>
            <a:r>
              <a:rPr lang="ru-RU" sz="2800" dirty="0" smtClean="0"/>
              <a:t>УСТОЙЧИВОСТЬ</a:t>
            </a:r>
            <a:r>
              <a:rPr lang="en-CA" sz="2800" dirty="0" smtClean="0"/>
              <a:t> </a:t>
            </a:r>
          </a:p>
          <a:p>
            <a:pPr eaLnBrk="1" hangingPunct="1"/>
            <a:r>
              <a:rPr lang="ru-RU" sz="2800" dirty="0" smtClean="0"/>
              <a:t>ВОЗДЕЙСТВИЕ</a:t>
            </a: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938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600" dirty="0" smtClean="0"/>
              <a:t>ДРУЖЕЛЮБНОЕ ОТНОШЕНИЕ К ДЕТЯМ</a:t>
            </a:r>
            <a:endParaRPr lang="en-CA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844154"/>
            <a:ext cx="9036050" cy="421243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1.	</a:t>
            </a:r>
            <a:r>
              <a:rPr lang="ru-RU" sz="2400" dirty="0" smtClean="0"/>
              <a:t>Дети чувствуют себя комфортно на территории дошкольного учреждения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2.	</a:t>
            </a:r>
            <a:r>
              <a:rPr lang="ru-RU" sz="2400" dirty="0" smtClean="0"/>
              <a:t>Дети защищены, им ничто не угрожает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3.	</a:t>
            </a:r>
            <a:r>
              <a:rPr lang="ru-RU" sz="2400" dirty="0" smtClean="0"/>
              <a:t>Наказание не используется как дисциплинарный метод,</a:t>
            </a:r>
            <a:r>
              <a:rPr lang="en-CA" sz="2400" dirty="0" smtClean="0"/>
              <a:t> </a:t>
            </a:r>
            <a:r>
              <a:rPr lang="ru-RU" sz="2400" dirty="0" smtClean="0"/>
              <a:t>конфликты конструктивно разрешаются 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4.	</a:t>
            </a:r>
            <a:r>
              <a:rPr lang="ru-RU" sz="2400" dirty="0" smtClean="0"/>
              <a:t>Дошкольное учреждение доступно для детей с особыми нуждами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5.	</a:t>
            </a:r>
            <a:r>
              <a:rPr lang="ru-RU" sz="2400" dirty="0" smtClean="0"/>
              <a:t>Занятия организованы с учетом потребностей, интересов, пожеланий и возможностей детей 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6.	</a:t>
            </a:r>
            <a:r>
              <a:rPr lang="ru-RU" sz="2400" dirty="0" smtClean="0"/>
              <a:t>Материалы, оборудование и инфраструктура дошкольного учреждения отвечает потребностям и возможностям детей 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7.	</a:t>
            </a:r>
            <a:r>
              <a:rPr lang="ru-RU" sz="2400" dirty="0" smtClean="0"/>
              <a:t>Уважается личное пространство ребенка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8.	</a:t>
            </a:r>
            <a:r>
              <a:rPr lang="ru-RU" sz="2400" dirty="0" smtClean="0"/>
              <a:t>Руководство и сотрудники дошкольного учреждения осознают индивидуальные потребности детей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9.	</a:t>
            </a:r>
            <a:r>
              <a:rPr lang="ru-RU" sz="2400" dirty="0" smtClean="0"/>
              <a:t>Сотрудники дошкольного учреждения и дети конструктивно и осмысленно взаимодействуют </a:t>
            </a:r>
            <a:endParaRPr lang="en-CA" sz="2400" dirty="0" smtClean="0"/>
          </a:p>
          <a:p>
            <a:pPr eaLnBrk="1" hangingPunct="1">
              <a:lnSpc>
                <a:spcPct val="80000"/>
              </a:lnSpc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43558"/>
            <a:ext cx="8784976" cy="396044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800" dirty="0" smtClean="0"/>
              <a:t>Родители или другие члены семьи принимают активное участие в деятельности учреждения.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Учреждение пользуется поддержкой значительной части местного населения.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Местная администрация проявляет позитивный интерес к учреждению.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Руководители групп имеют доступ к соответствующей информации.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Персонал сотрудничает с другими службами, сетями или объединениями.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Лица «из внешней среды» регулярно посещают учреждение.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Дети поддерживают связи с людьми или организациями за пределами учреждения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Руководство поддерживает хорошие отношения с финансирующей организацией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Дети имеют доступ к источникам общественной информации (библиотечные книги, телевидение, интернет)</a:t>
            </a:r>
            <a:endParaRPr lang="ru-RU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5566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200" dirty="0" smtClean="0"/>
              <a:t>ВЗАИМОСВЯЗЬ С ВНЕШНИМИ СТРУКТУРАМИ</a:t>
            </a:r>
            <a:endParaRPr lang="en-CA" sz="3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55526"/>
            <a:ext cx="8964488" cy="439248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/>
              <a:t>На территории учреждения отсутствуют опасные объекты.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Руководство способно эффективно действовать в чрезвычайной ситуации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Дети могут выйти за пределы территории только с разрешения персонала.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Учреждение защищено от проникновения незнакомых людей и лиц, которые могут нанести вред детям.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Руководство и персонал реагируют на признаки </a:t>
            </a:r>
            <a:r>
              <a:rPr lang="ru-RU" sz="2000" dirty="0" err="1" smtClean="0"/>
              <a:t>дискомфотра</a:t>
            </a:r>
            <a:r>
              <a:rPr lang="ru-RU" sz="2000" dirty="0" smtClean="0"/>
              <a:t> или напряжения у детей.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На территории имеются уединенные места для размышлений. Релаксации или индивидуальных бесед.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Регулярно проводятся обследования состояния здоровья детей.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Дети пользуются правовой защитой.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Обеспечивается конфиденциальность персональных данных деликатного характера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753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200" dirty="0" smtClean="0"/>
              <a:t>Безопасность, охрана здоровья и защита</a:t>
            </a:r>
            <a:endParaRPr lang="en-CA" sz="32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9542"/>
            <a:ext cx="8712968" cy="410445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800" dirty="0" smtClean="0"/>
              <a:t>Руководство и персонал обладают навыками, необходимыми для работы в данном учреждении.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В учреждении обеспечивается достаточный контроль со стороны взрослых.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Руководство и персонал пользуются доверием родителей или других членов семей.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Руководство и персонал четко понимают свои функции.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Вспомогательный персонал хорошо знает детей.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Деятельность учреждения контролируется третьей стороной.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Руководство и персонал регулярно повышают свою квалификацию на курсах обучения.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Регулярно проводится оценка работы персонала.</a:t>
            </a:r>
          </a:p>
          <a:p>
            <a:pPr marL="457200" indent="-457200">
              <a:buAutoNum type="arabicPeriod"/>
            </a:pPr>
            <a:r>
              <a:rPr lang="ru-RU" sz="1800" dirty="0" smtClean="0"/>
              <a:t>Руководство и персонал соблюдает положения Конвенции о правах ребенка и требования национальной политики охраны детства.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600" dirty="0" smtClean="0"/>
              <a:t>Кадровое обеспечение и людские ресурсы</a:t>
            </a:r>
            <a:endParaRPr lang="en-CA" sz="3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7534"/>
            <a:ext cx="8784976" cy="4248472"/>
          </a:xfrm>
        </p:spPr>
        <p:txBody>
          <a:bodyPr/>
          <a:lstStyle/>
          <a:p>
            <a:pPr>
              <a:buAutoNum type="arabicPeriod"/>
            </a:pPr>
            <a:r>
              <a:rPr lang="ru-RU" sz="1800" dirty="0" smtClean="0"/>
              <a:t>Местная администрация или другие финансирующие организации обеспечивают долгосрочную финансовую поддержку учреждения.</a:t>
            </a:r>
          </a:p>
          <a:p>
            <a:pPr>
              <a:buAutoNum type="arabicPeriod"/>
            </a:pPr>
            <a:r>
              <a:rPr lang="ru-RU" sz="1800" dirty="0" smtClean="0"/>
              <a:t>Деятельность в основном осуществляется в соответствии с согласованным планом или программой.</a:t>
            </a:r>
          </a:p>
          <a:p>
            <a:pPr>
              <a:buAutoNum type="arabicPeriod"/>
            </a:pPr>
            <a:r>
              <a:rPr lang="ru-RU" sz="1800" dirty="0" smtClean="0"/>
              <a:t>Имеется прочная административная и кадровая система.</a:t>
            </a:r>
          </a:p>
          <a:p>
            <a:pPr>
              <a:buAutoNum type="arabicPeriod"/>
            </a:pPr>
            <a:r>
              <a:rPr lang="ru-RU" sz="1800" dirty="0" smtClean="0"/>
              <a:t>Родители или члены семей детей на общественных началах оказывают учреждению помощь в форме своего времени и добровольного труда.</a:t>
            </a:r>
          </a:p>
          <a:p>
            <a:pPr>
              <a:buAutoNum type="arabicPeriod"/>
            </a:pPr>
            <a:r>
              <a:rPr lang="ru-RU" sz="1800" dirty="0" smtClean="0"/>
              <a:t>Местное сообщество помогает учреждению ресурсами.</a:t>
            </a:r>
          </a:p>
          <a:p>
            <a:pPr>
              <a:buAutoNum type="arabicPeriod"/>
            </a:pPr>
            <a:r>
              <a:rPr lang="ru-RU" sz="1800" dirty="0" smtClean="0"/>
              <a:t>Проводится активная информационно-пропагандистская работа.</a:t>
            </a:r>
          </a:p>
          <a:p>
            <a:pPr>
              <a:buAutoNum type="arabicPeriod"/>
            </a:pPr>
            <a:r>
              <a:rPr lang="ru-RU" sz="1800" dirty="0" smtClean="0"/>
              <a:t>Существуют долгосрочные стратегии, программы и планы действий.</a:t>
            </a:r>
          </a:p>
          <a:p>
            <a:pPr>
              <a:buAutoNum type="arabicPeriod"/>
            </a:pPr>
            <a:r>
              <a:rPr lang="ru-RU" sz="1800" dirty="0" smtClean="0"/>
              <a:t>Национальные или местные стратегии предусматривают поддержку инициатив, подобных инициативам данного учреждения.</a:t>
            </a:r>
          </a:p>
          <a:p>
            <a:pPr>
              <a:buAutoNum type="arabicPeriod"/>
            </a:pPr>
            <a:r>
              <a:rPr lang="ru-RU" sz="1800" dirty="0" smtClean="0"/>
              <a:t>Имеются веские доказательства того, что данное учреждение является востребованным и эффективным.</a:t>
            </a:r>
          </a:p>
          <a:p>
            <a:pPr>
              <a:buAutoNum type="arabicPeriod"/>
            </a:pPr>
            <a:endParaRPr lang="ru-RU" sz="1800" dirty="0" smtClean="0"/>
          </a:p>
          <a:p>
            <a:pPr>
              <a:buAutoNum type="arabicPeriod"/>
            </a:pPr>
            <a:endParaRPr lang="ru-RU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600" dirty="0" smtClean="0"/>
              <a:t>УСТОЙЧИВОСТЬ</a:t>
            </a:r>
            <a:endParaRPr lang="en-CA" sz="36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537</Words>
  <Application>Microsoft Office PowerPoint</Application>
  <PresentationFormat>Экран (16:9)</PresentationFormat>
  <Paragraphs>112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ECD QUAT ИНСТРУМЕНТ ОЦЕНКИ КАЧЕСТВА УСЛУГ, ПРЕДОСТАВЛЯЕМЫХ ДЕТЯМ МЛАДШЕГО ВОЗРАСТА  Выполнила Круглова Н.А.   </vt:lpstr>
      <vt:lpstr>СОЗДАНИЕ ИНСТРУМЕНТА </vt:lpstr>
      <vt:lpstr>ПРИМЕРЫ УТВЕРЖДЕНИЙ</vt:lpstr>
      <vt:lpstr>ШЕСТЬ НАПРАВЛЕНИЙ</vt:lpstr>
      <vt:lpstr>ДРУЖЕЛЮБНОЕ ОТНОШЕНИЕ К ДЕТЯМ</vt:lpstr>
      <vt:lpstr>ВЗАИМОСВЯЗЬ С ВНЕШНИМИ СТРУКТУРАМИ</vt:lpstr>
      <vt:lpstr>Безопасность, охрана здоровья и защита</vt:lpstr>
      <vt:lpstr>Кадровое обеспечение и людские ресурсы</vt:lpstr>
      <vt:lpstr>УСТОЙЧИВОСТЬ</vt:lpstr>
      <vt:lpstr>ВОЗДЕЙСТВИЕ</vt:lpstr>
      <vt:lpstr>ФОРМА ПОДСЧЕТОВ БАЛЛОВ</vt:lpstr>
      <vt:lpstr>Паутинообразная диаграмма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Пользователь</cp:lastModifiedBy>
  <cp:revision>113</cp:revision>
  <dcterms:created xsi:type="dcterms:W3CDTF">2011-08-25T06:09:31Z</dcterms:created>
  <dcterms:modified xsi:type="dcterms:W3CDTF">2019-02-19T10:36:40Z</dcterms:modified>
</cp:coreProperties>
</file>