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«Поддержка детской инициативности и самостоятельности – актуальная задача для современного педагога»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4824536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МБДОУ детский сад №5«Звёздочка»</a:t>
            </a:r>
          </a:p>
          <a:p>
            <a:pPr algn="r"/>
            <a:r>
              <a:rPr lang="ru-RU" sz="2800" b="1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Стеценко</a:t>
            </a:r>
            <a:r>
              <a:rPr lang="ru-RU" sz="28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И.А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7. Создание условий для принятия детьми решений, выражения своих чувств и мыслей.</a:t>
            </a:r>
          </a:p>
          <a:p>
            <a:pPr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8. Недирективная помощь детям, поддержка детской инициативы и самостоятельности в разных видах деятельности (игровой, исследовательской, проектной, познавательной)</a:t>
            </a:r>
          </a:p>
          <a:p>
            <a:pPr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9. Наличие развивающей среды, разнообразной по содержанию и учитывающей индивидуальные и возрастные особенности и интересы детей.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</a:t>
            </a: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10. Стимулирование любознательности детей, побуждение их задавать вопросы взрослым, поощрение стремления детей находить ответы самостоятельно.</a:t>
            </a:r>
          </a:p>
          <a:p>
            <a:pPr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   11. Участие взрослых в жизни детей с целью помощи и стимулирования их к поиску нового. Формировать умения детей осуществлять выбор деятельности.</a:t>
            </a:r>
            <a:endParaRPr lang="ru-RU" sz="2800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Самостоятельность – независимость, свобода от внешних влияний, принуждений, от посторонней помощи.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Самостоятельность – обобщенное свойство личности, проявляющейся в инициативности, критичности, адекватной самооценке и чувстве личной ответственности за свою деятельность и поведение.</a:t>
            </a:r>
            <a:endParaRPr lang="ru-RU" sz="2800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Развитию самостоятельности способствует освоение детьми умения поставить цель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</a:rPr>
              <a:t> (или принять её от воспитателя, обдумать путь к её достижению, осуществить свой замысел, оценить полученный результат с позиции цели)</a:t>
            </a:r>
            <a:endParaRPr lang="ru-RU" sz="2800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Georgia" pitchFamily="18" charset="0"/>
              </a:rPr>
              <a:t>Методы и приемы: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Дидактическая игра.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Продуктивные виды деятельности (конструирование, рисование, лепка, аппликация).</a:t>
            </a:r>
          </a:p>
          <a:p>
            <a:pPr marL="514350" indent="-514350">
              <a:buAutoNum type="arabicPeriod"/>
            </a:pPr>
            <a:r>
              <a:rPr lang="ru-RU" sz="2800" i="1" dirty="0" err="1" smtClean="0">
                <a:solidFill>
                  <a:srgbClr val="339933"/>
                </a:solidFill>
                <a:latin typeface="Georgia" pitchFamily="18" charset="0"/>
              </a:rPr>
              <a:t>Самоорганизованная</a:t>
            </a: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 деятельность.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Трудовая деятельность.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Метод «проектов».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</a:rPr>
              <a:t>Развитие коммуникативных качеств.</a:t>
            </a:r>
            <a:endParaRPr lang="ru-RU" sz="2800" i="1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Georgia" pitchFamily="18" charset="0"/>
              </a:rPr>
              <a:t>Планируемый результат:</a:t>
            </a:r>
          </a:p>
          <a:p>
            <a:pPr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- умение действовать по собственной инициативе как в знакомых, так и новых условиях;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умение ставить перед собой цель и планировать результат;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выполнять действия без помощи взрослых;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осуществлять самоконтроль.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СПАСИБО ЗА ВНИМАНИЕ </a:t>
            </a:r>
            <a:r>
              <a:rPr lang="ru-RU" sz="4000" dirty="0" smtClean="0">
                <a:solidFill>
                  <a:srgbClr val="339933"/>
                </a:solidFill>
                <a:latin typeface="Georgia" pitchFamily="18" charset="0"/>
              </a:rPr>
              <a:t>!</a:t>
            </a:r>
            <a:endParaRPr lang="ru-RU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34563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Во ФГОС ДО указывается, что одним из основных направлений дошкольного образования является «развитие самостоятельности и инициативности дошкольников в различных видах деятельности»</a:t>
            </a:r>
            <a:endParaRPr lang="ru-RU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Georgia" pitchFamily="18" charset="0"/>
              </a:rPr>
              <a:t>Ведущие виды детской деятельности:</a:t>
            </a:r>
            <a:endParaRPr lang="ru-RU" dirty="0" smtClean="0">
              <a:solidFill>
                <a:srgbClr val="339933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  </a:t>
            </a:r>
            <a:r>
              <a:rPr lang="ru-RU" i="1" dirty="0" smtClean="0">
                <a:solidFill>
                  <a:srgbClr val="339933"/>
                </a:solidFill>
                <a:latin typeface="Georgia" pitchFamily="18" charset="0"/>
              </a:rPr>
              <a:t>-  игровая;</a:t>
            </a:r>
          </a:p>
          <a:p>
            <a:pPr>
              <a:buNone/>
            </a:pPr>
            <a:r>
              <a:rPr lang="ru-RU" i="1" dirty="0" smtClean="0">
                <a:solidFill>
                  <a:srgbClr val="339933"/>
                </a:solidFill>
                <a:latin typeface="Georgia" pitchFamily="18" charset="0"/>
              </a:rPr>
              <a:t>  - продуктивная;</a:t>
            </a:r>
          </a:p>
          <a:p>
            <a:pPr>
              <a:buNone/>
            </a:pPr>
            <a:r>
              <a:rPr lang="ru-RU" i="1" dirty="0" smtClean="0">
                <a:solidFill>
                  <a:srgbClr val="339933"/>
                </a:solidFill>
                <a:latin typeface="Georgia" pitchFamily="18" charset="0"/>
              </a:rPr>
              <a:t>  - коммуникативная;</a:t>
            </a:r>
          </a:p>
          <a:p>
            <a:pPr>
              <a:buNone/>
            </a:pPr>
            <a:r>
              <a:rPr lang="ru-RU" i="1" dirty="0" smtClean="0">
                <a:solidFill>
                  <a:srgbClr val="339933"/>
                </a:solidFill>
                <a:latin typeface="Georgia" pitchFamily="18" charset="0"/>
              </a:rPr>
              <a:t>  - исследовательская;</a:t>
            </a:r>
          </a:p>
          <a:p>
            <a:pPr>
              <a:buNone/>
            </a:pPr>
            <a:r>
              <a:rPr lang="ru-RU" i="1" dirty="0" smtClean="0">
                <a:solidFill>
                  <a:srgbClr val="339933"/>
                </a:solidFill>
                <a:latin typeface="Georgia" pitchFamily="18" charset="0"/>
              </a:rPr>
              <a:t>  - трудовая.</a:t>
            </a:r>
            <a:endParaRPr lang="ru-RU" i="1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  <a:cs typeface="Times New Roman" pitchFamily="18" charset="0"/>
              </a:rPr>
              <a:t>«Посеешь мысль – пожнешь поступок,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  <a:cs typeface="Times New Roman" pitchFamily="18" charset="0"/>
              </a:rPr>
              <a:t>Посеешь поступок – пожнешь привычку,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  <a:cs typeface="Times New Roman" pitchFamily="18" charset="0"/>
              </a:rPr>
              <a:t>Посеешь привычку – пожнешь характер,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339933"/>
                </a:solidFill>
                <a:latin typeface="Georgia" pitchFamily="18" charset="0"/>
                <a:cs typeface="Times New Roman" pitchFamily="18" charset="0"/>
              </a:rPr>
              <a:t>Посеешь характер – пожнешь судьбу»</a:t>
            </a:r>
          </a:p>
          <a:p>
            <a:pPr algn="r">
              <a:buNone/>
            </a:pPr>
            <a:endParaRPr lang="ru-RU" sz="2800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9933"/>
                </a:solidFill>
                <a:latin typeface="Georgia" pitchFamily="18" charset="0"/>
                <a:cs typeface="Times New Roman" pitchFamily="18" charset="0"/>
              </a:rPr>
              <a:t>Мысли, поступки, привычки, характер – всё это, безусловно, формируется через деятельность, которую направляем мы - взрослые</a:t>
            </a:r>
            <a:endParaRPr lang="ru-RU" sz="2800" dirty="0">
              <a:solidFill>
                <a:srgbClr val="339933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  </a:t>
            </a:r>
            <a:r>
              <a:rPr lang="ru-RU" b="1" dirty="0" smtClean="0">
                <a:solidFill>
                  <a:srgbClr val="339933"/>
                </a:solidFill>
                <a:latin typeface="Georgia" pitchFamily="18" charset="0"/>
              </a:rPr>
              <a:t>Инициатива</a:t>
            </a: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rgbClr val="339933"/>
                </a:solidFill>
                <a:latin typeface="Georgia" pitchFamily="18" charset="0"/>
              </a:rPr>
              <a:t>латин</a:t>
            </a: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. –начало) – первый шаг в каком – либо деле, внутреннее побуждение к новым формам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rgbClr val="339933"/>
                </a:solidFill>
                <a:latin typeface="Georgia" pitchFamily="18" charset="0"/>
              </a:rPr>
              <a:t>  Инициативность проявляется во всех видах деятельности, но ярче всего в общении, предметной деятельности, игре, экспериментировании.</a:t>
            </a:r>
            <a:endParaRPr lang="ru-RU" dirty="0">
              <a:solidFill>
                <a:srgbClr val="33993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AM_0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381642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9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284984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7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284984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AM_1001.JPG"/>
          <p:cNvPicPr>
            <a:picLocks noChangeAspect="1"/>
          </p:cNvPicPr>
          <p:nvPr/>
        </p:nvPicPr>
        <p:blipFill>
          <a:blip r:embed="rId3" cstate="print"/>
          <a:srcRect l="10714" r="14286" b="11628"/>
          <a:stretch>
            <a:fillRect/>
          </a:stretch>
        </p:blipFill>
        <p:spPr>
          <a:xfrm>
            <a:off x="1115616" y="332656"/>
            <a:ext cx="30243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002.JPG"/>
          <p:cNvPicPr>
            <a:picLocks noChangeAspect="1"/>
          </p:cNvPicPr>
          <p:nvPr/>
        </p:nvPicPr>
        <p:blipFill>
          <a:blip r:embed="rId4" cstate="print"/>
          <a:srcRect l="10526" r="5263" b="11628"/>
          <a:stretch>
            <a:fillRect/>
          </a:stretch>
        </p:blipFill>
        <p:spPr>
          <a:xfrm>
            <a:off x="4788024" y="332656"/>
            <a:ext cx="3456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140968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7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212976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AM_0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067.JPG"/>
          <p:cNvPicPr>
            <a:picLocks noChangeAspect="1"/>
          </p:cNvPicPr>
          <p:nvPr/>
        </p:nvPicPr>
        <p:blipFill>
          <a:blip r:embed="rId4" cstate="print"/>
          <a:srcRect r="5455"/>
          <a:stretch>
            <a:fillRect/>
          </a:stretch>
        </p:blipFill>
        <p:spPr>
          <a:xfrm>
            <a:off x="4644008" y="260648"/>
            <a:ext cx="374441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212976"/>
            <a:ext cx="374441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288.JPG"/>
          <p:cNvPicPr>
            <a:picLocks noChangeAspect="1"/>
          </p:cNvPicPr>
          <p:nvPr/>
        </p:nvPicPr>
        <p:blipFill>
          <a:blip r:embed="rId6" cstate="print"/>
          <a:srcRect r="9080"/>
          <a:stretch>
            <a:fillRect/>
          </a:stretch>
        </p:blipFill>
        <p:spPr>
          <a:xfrm>
            <a:off x="4644008" y="3212976"/>
            <a:ext cx="3960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naja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Georgia" pitchFamily="18" charset="0"/>
              </a:rPr>
              <a:t>Для поддержки детской инициативности </a:t>
            </a:r>
            <a:br>
              <a:rPr lang="ru-RU" sz="2800" b="1" dirty="0" smtClean="0">
                <a:solidFill>
                  <a:srgbClr val="339933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39933"/>
                </a:solidFill>
                <a:latin typeface="Georgia" pitchFamily="18" charset="0"/>
              </a:rPr>
              <a:t>необходимо создавать условия:</a:t>
            </a:r>
            <a:endParaRPr lang="ru-RU" sz="2800" b="1" dirty="0">
              <a:solidFill>
                <a:srgbClr val="3399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Обеспечение благоприятной атмосферы, доброжелательность со стороны педагога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Обогащение окружающей ребенка среды самыми разнообразными, новыми для него предметами и стимулами с целью развития его любознательности.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Планомерное обогащение жизненного опыта детей.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Своевременное изменение предметно –игровой среды с учетом обогащенного жизненного и игрового опыта детей.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Совместные (обучающие) игры педагога с детьми, направленные на передачу им игрового опыта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9933"/>
                </a:solidFill>
                <a:latin typeface="Georgia" pitchFamily="18" charset="0"/>
              </a:rPr>
              <a:t>Создание условий для свободного выбора детьми деятельности. Участников совместной деятельности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492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«Поддержка детской инициативности и самостоятельности – актуальная задача для современного педагога»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Для поддержки детской инициативности  необходимо создавать условия: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«Поддержка детской инициативности и самостоятельности – актуальная задача для современного педагога»</dc:title>
  <dc:creator>DIMON</dc:creator>
  <cp:lastModifiedBy>Пользователь</cp:lastModifiedBy>
  <cp:revision>14</cp:revision>
  <dcterms:created xsi:type="dcterms:W3CDTF">2018-04-20T15:38:02Z</dcterms:created>
  <dcterms:modified xsi:type="dcterms:W3CDTF">2019-02-19T10:47:23Z</dcterms:modified>
</cp:coreProperties>
</file>