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73" r:id="rId4"/>
    <p:sldId id="274" r:id="rId5"/>
    <p:sldId id="280" r:id="rId6"/>
    <p:sldId id="281" r:id="rId7"/>
    <p:sldId id="275" r:id="rId8"/>
    <p:sldId id="272" r:id="rId9"/>
    <p:sldId id="276" r:id="rId10"/>
    <p:sldId id="277" r:id="rId11"/>
    <p:sldId id="278" r:id="rId12"/>
    <p:sldId id="28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9" autoAdjust="0"/>
    <p:restoredTop sz="94660"/>
  </p:normalViewPr>
  <p:slideViewPr>
    <p:cSldViewPr>
      <p:cViewPr varScale="1">
        <p:scale>
          <a:sx n="67" d="100"/>
          <a:sy n="67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5B8-B897-4B2C-B7CC-CD3474D7AFE2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53AC-268D-40A8-8FA9-D597CAFCF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5B8-B897-4B2C-B7CC-CD3474D7AFE2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53AC-268D-40A8-8FA9-D597CAFCF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5B8-B897-4B2C-B7CC-CD3474D7AFE2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53AC-268D-40A8-8FA9-D597CAFCF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5B8-B897-4B2C-B7CC-CD3474D7AFE2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53AC-268D-40A8-8FA9-D597CAFCF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5B8-B897-4B2C-B7CC-CD3474D7AFE2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53AC-268D-40A8-8FA9-D597CAFCF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5B8-B897-4B2C-B7CC-CD3474D7AFE2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53AC-268D-40A8-8FA9-D597CAFCF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5B8-B897-4B2C-B7CC-CD3474D7AFE2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53AC-268D-40A8-8FA9-D597CAFCF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5B8-B897-4B2C-B7CC-CD3474D7AFE2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53AC-268D-40A8-8FA9-D597CAFCF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5B8-B897-4B2C-B7CC-CD3474D7AFE2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53AC-268D-40A8-8FA9-D597CAFCF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5B8-B897-4B2C-B7CC-CD3474D7AFE2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53AC-268D-40A8-8FA9-D597CAFCF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C5B8-B897-4B2C-B7CC-CD3474D7AFE2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53AC-268D-40A8-8FA9-D597CAFCF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0C5B8-B897-4B2C-B7CC-CD3474D7AFE2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653AC-268D-40A8-8FA9-D597CAFCF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M_1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43408"/>
            <a:ext cx="7772400" cy="481541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МБДОУ детский сад №5 «Звездочка»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Коллекционирование  как средство развития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дошкольников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5143512"/>
            <a:ext cx="3414714" cy="99535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err="1" smtClean="0">
                <a:solidFill>
                  <a:schemeClr val="bg1"/>
                </a:solidFill>
              </a:rPr>
              <a:t>Стеценко</a:t>
            </a:r>
            <a:r>
              <a:rPr lang="ru-RU" sz="2000" b="1" dirty="0" smtClean="0">
                <a:solidFill>
                  <a:schemeClr val="bg1"/>
                </a:solidFill>
              </a:rPr>
              <a:t> Ирина Алексеевна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воспитатель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643174" y="6165304"/>
            <a:ext cx="341471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п.</a:t>
            </a:r>
            <a:r>
              <a:rPr lang="ru-RU" sz="2000" b="1" noProof="0" dirty="0" smtClean="0">
                <a:solidFill>
                  <a:schemeClr val="bg1"/>
                </a:solidFill>
              </a:rPr>
              <a:t> Бурмакино 2015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ма\121\картинки\заставки рамки уголок\1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008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коллекций в работе с детьми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 занятиях по математике и логике используются как счетный материал, вариации, формы, величины, </a:t>
            </a:r>
            <a:r>
              <a:rPr lang="ru-RU" dirty="0" err="1" smtClean="0"/>
              <a:t>сериационные</a:t>
            </a:r>
            <a:r>
              <a:rPr lang="ru-RU" dirty="0" smtClean="0"/>
              <a:t> ряды, временные представления и </a:t>
            </a:r>
            <a:r>
              <a:rPr lang="ru-RU" dirty="0" err="1" smtClean="0"/>
              <a:t>т.д</a:t>
            </a:r>
            <a:endParaRPr lang="ru-RU" dirty="0" smtClean="0"/>
          </a:p>
          <a:p>
            <a:r>
              <a:rPr lang="ru-RU" dirty="0" smtClean="0"/>
              <a:t>На занятиях объекты служат хорошим наглядным и раздаточным материалом, предметом для обследования, экспериментирования, любования</a:t>
            </a:r>
          </a:p>
          <a:p>
            <a:r>
              <a:rPr lang="ru-RU" dirty="0" smtClean="0"/>
              <a:t>В игровой деятельности (игры-викторины, сюжетно-ролевые, театрализованные, игры «Геологи» и т.д.)</a:t>
            </a:r>
          </a:p>
          <a:p>
            <a:r>
              <a:rPr lang="ru-RU" dirty="0" smtClean="0"/>
              <a:t>В организации выставок в холлах детского сада («Времена года», «Домашняя коллекция»)</a:t>
            </a:r>
          </a:p>
          <a:p>
            <a:r>
              <a:rPr lang="ru-RU" dirty="0" smtClean="0"/>
              <a:t>На встречах с коллекционерами в ДОУ для рассказа о своем увлечении («Встречи с интересными людьми»)</a:t>
            </a:r>
          </a:p>
          <a:p>
            <a:r>
              <a:rPr lang="ru-RU" dirty="0" smtClean="0"/>
              <a:t>В трудовой деятельности по оформлению предметно- развивающего пространства</a:t>
            </a:r>
          </a:p>
          <a:p>
            <a:r>
              <a:rPr lang="ru-RU" dirty="0" smtClean="0"/>
              <a:t>В развитии речи (обогащение словаря, формирование связной речи)</a:t>
            </a:r>
          </a:p>
          <a:p>
            <a:r>
              <a:rPr lang="ru-RU" dirty="0" smtClean="0"/>
              <a:t>Описание объектов, учат детей рассуждать, повествовать, а также коллекция является основой для сочинительства</a:t>
            </a:r>
          </a:p>
          <a:p>
            <a:r>
              <a:rPr lang="ru-RU" dirty="0" smtClean="0"/>
              <a:t>В организации индивидуальной деятельности по интересам</a:t>
            </a:r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ма\121\картинки\заставки рамки уголок\1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0083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15436" cy="54726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Коллекции  девочек, коллекции  мальчиков</a:t>
            </a:r>
          </a:p>
          <a:p>
            <a:r>
              <a:rPr lang="ru-RU" dirty="0" smtClean="0"/>
              <a:t>В младшем возрасте детей привлекают игрушки животных</a:t>
            </a:r>
          </a:p>
          <a:p>
            <a:r>
              <a:rPr lang="ru-RU" dirty="0" smtClean="0"/>
              <a:t>В старшем возрасте детей привлекают фигурки  динозавров, модели автомобилей, открытки, значки и т.д.</a:t>
            </a:r>
          </a:p>
          <a:p>
            <a:r>
              <a:rPr lang="ru-RU" dirty="0" smtClean="0"/>
              <a:t>Детей привлекают вещи, которые ничего не стоят- фантики от конфет и шоколада</a:t>
            </a:r>
          </a:p>
          <a:p>
            <a:r>
              <a:rPr lang="ru-RU" dirty="0" smtClean="0"/>
              <a:t>Педагогическую ценность представляют эпизодические  коллекции – выставки предметов обихода( посуды, обуви, украшений и т.д.)</a:t>
            </a:r>
          </a:p>
          <a:p>
            <a:r>
              <a:rPr lang="ru-RU" dirty="0" smtClean="0"/>
              <a:t>В группе определяется место для хранения коллекции. Оно должно быть доступно для любования и для общения с детьми.</a:t>
            </a:r>
          </a:p>
          <a:p>
            <a:r>
              <a:rPr lang="ru-RU" dirty="0" smtClean="0"/>
              <a:t>Открытки, фантики удобно хранить в альбомах для фотографий</a:t>
            </a:r>
          </a:p>
          <a:p>
            <a:r>
              <a:rPr lang="ru-RU" dirty="0" smtClean="0"/>
              <a:t>Мелкие предметы хранятся в коробах </a:t>
            </a:r>
          </a:p>
          <a:p>
            <a:r>
              <a:rPr lang="ru-RU" dirty="0" smtClean="0"/>
              <a:t>Игрушки располагают на полках</a:t>
            </a:r>
          </a:p>
          <a:p>
            <a:r>
              <a:rPr lang="ru-RU" dirty="0" smtClean="0"/>
              <a:t>При организации работы по коллекционированию необходимо сформировать у детей бережное отношение к коллекции.</a:t>
            </a:r>
          </a:p>
          <a:p>
            <a:r>
              <a:rPr lang="ru-RU" dirty="0" smtClean="0"/>
              <a:t>Вместе с детьми определяются правила обращения с коллекцией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Памятка для педагогов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275296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ОПРОСНИК ПО КОЛЛЕКЦИОНИРОВАНИЮ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(для родителей)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Одна из форм работы по развитию творческих способностей  детей в семье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коллекционирование. Коллекционирование способствует формированию эстетического вкуса ребенка,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расширяет его кругозор, развивает любознательность, а также помогает найти взаимопонимание 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ребенком.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Вспомните свое детство, увлечения свои и своих родителей. Бабушек, дедушек и ответьте 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следующие вопросы: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Занимались ли коллекционирование Ваши родители?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Занимались ли коллекционирование Ваши бабушки, дедушки? Что они коллекционировали?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Стало ли это традицией семьи?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Увлекались ли Вы коллекционированием? Что Вы коллекционируете?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Интересуется ли Ваш  ребенок коллекционированием? Что он коллекционирует?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Какова Ваша роль в увлечении вашего ребенка: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• 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оздаёте атмосферу творческого поиска, поощряете его старания;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•н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 гасите возникший интерес;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тактично, деликатно помогаете ребенку в выборе вида коллекции и в самом процессе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коллекционирования;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создаете доброжелательную атмосферу, привлекая его к занятию близких, друзей, устраиваете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показ его коллекций;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заставляете чрезмерно увлекаться любимым делом.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Есть ли в семье старшие дети? Увлекается ли кто-нибудь из них коллекционированием?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 Что они (он, она) коллекционируют?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9. Какие положительные качества на Ваш взгляд сформировались у ребенка (детей) благодаря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коллекционированию?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10. Помогут ли (помогают) данные качества успешной учебе ребенка в школе?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ма\121\картинки\заставки рамки уголок\1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008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643998" cy="6336704"/>
          </a:xfrm>
        </p:spPr>
        <p:txBody>
          <a:bodyPr>
            <a:normAutofit/>
          </a:bodyPr>
          <a:lstStyle/>
          <a:p>
            <a:pPr algn="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КОЛЛЕКЦИОНИРОВАНИЕ-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dirty="0" smtClean="0"/>
              <a:t> </a:t>
            </a:r>
            <a:r>
              <a:rPr lang="ru-RU" sz="3600" b="1" dirty="0" smtClean="0"/>
              <a:t>целенаправленное собирательство разнообразных предметов, объединенных по определенным признакам представляющих познавательный и художественный интерес  </a:t>
            </a:r>
            <a:endParaRPr lang="ru-RU" sz="3600" b="1" dirty="0"/>
          </a:p>
        </p:txBody>
      </p:sp>
      <p:pic>
        <p:nvPicPr>
          <p:cNvPr id="5" name="Рисунок 4" descr="SAM_1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316835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ама\121\картинки\заставки рамки уголок\1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008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Принципы объединения материалов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785918" y="1500174"/>
            <a:ext cx="1928826" cy="121444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14942" y="1571612"/>
            <a:ext cx="1571636" cy="107157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14282" y="2857496"/>
            <a:ext cx="3571900" cy="19288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«Сокровищницы»:</a:t>
            </a:r>
          </a:p>
          <a:p>
            <a:pPr algn="ctr">
              <a:buFontTx/>
              <a:buChar char="-"/>
            </a:pPr>
            <a:r>
              <a:rPr lang="ru-RU" sz="2800" dirty="0" smtClean="0"/>
              <a:t>индивидуальный</a:t>
            </a:r>
          </a:p>
          <a:p>
            <a:pPr algn="ctr">
              <a:buFontTx/>
              <a:buChar char="-"/>
            </a:pPr>
            <a:r>
              <a:rPr lang="ru-RU" sz="2800" dirty="0"/>
              <a:t> </a:t>
            </a:r>
            <a:r>
              <a:rPr lang="ru-RU" sz="2800" dirty="0" smtClean="0"/>
              <a:t>эмоционально-личностный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857496"/>
            <a:ext cx="3286148" cy="1857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Коллекции:</a:t>
            </a:r>
          </a:p>
          <a:p>
            <a:pPr algn="ctr"/>
            <a:r>
              <a:rPr lang="ru-RU" sz="2800" dirty="0"/>
              <a:t> </a:t>
            </a:r>
            <a:r>
              <a:rPr lang="ru-RU" sz="2800" dirty="0" smtClean="0"/>
              <a:t>-индивидуально-логический</a:t>
            </a:r>
            <a:endParaRPr lang="ru-RU" sz="28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ма\121\картинки\заставки рамки уголок\1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008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Педагогические задачи: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5"/>
          </a:xfrm>
        </p:spPr>
        <p:txBody>
          <a:bodyPr>
            <a:normAutofit fontScale="85000" lnSpcReduction="10000"/>
          </a:bodyPr>
          <a:lstStyle/>
          <a:p>
            <a:r>
              <a:rPr lang="ru-RU" sz="3300" dirty="0" smtClean="0"/>
              <a:t>расширять кругозор детей</a:t>
            </a:r>
          </a:p>
          <a:p>
            <a:r>
              <a:rPr lang="ru-RU" sz="3300" dirty="0" smtClean="0"/>
              <a:t>способствовать проявлению избирательных интересов</a:t>
            </a:r>
          </a:p>
          <a:p>
            <a:r>
              <a:rPr lang="ru-RU" sz="3300" dirty="0" smtClean="0"/>
              <a:t>развивать познавательный интерес и потребности</a:t>
            </a:r>
          </a:p>
          <a:p>
            <a:r>
              <a:rPr lang="ru-RU" sz="3300" dirty="0" smtClean="0"/>
              <a:t>обогащать эмоционально-эстетическое восприятие и развивать сенсорные способности</a:t>
            </a:r>
          </a:p>
          <a:p>
            <a:r>
              <a:rPr lang="ru-RU" sz="3300" dirty="0" smtClean="0"/>
              <a:t>прививать навыки культуры и оформления  коллекции и сбора материала</a:t>
            </a:r>
          </a:p>
          <a:p>
            <a:r>
              <a:rPr lang="ru-RU" sz="3300" dirty="0" smtClean="0"/>
              <a:t>обеспечить психотерапевтическое  воздействие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G:\коллекция\PB28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7181"/>
            <a:ext cx="9286908" cy="6965181"/>
          </a:xfrm>
          <a:prstGeom prst="rect">
            <a:avLst/>
          </a:prstGeom>
          <a:noFill/>
        </p:spPr>
      </p:pic>
      <p:pic>
        <p:nvPicPr>
          <p:cNvPr id="8195" name="Picture 3" descr="G:\коллекция\PB28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13360" y="858639"/>
            <a:ext cx="6869113" cy="5151834"/>
          </a:xfrm>
          <a:prstGeom prst="rect">
            <a:avLst/>
          </a:prstGeom>
          <a:noFill/>
        </p:spPr>
      </p:pic>
      <p:pic>
        <p:nvPicPr>
          <p:cNvPr id="8199" name="Picture 7" descr="G:\коллекция\PB280047.JPG"/>
          <p:cNvPicPr>
            <a:picLocks noChangeAspect="1" noChangeArrowheads="1"/>
          </p:cNvPicPr>
          <p:nvPr/>
        </p:nvPicPr>
        <p:blipFill>
          <a:blip r:embed="rId4" cstate="print"/>
          <a:srcRect t="12110"/>
          <a:stretch>
            <a:fillRect/>
          </a:stretch>
        </p:blipFill>
        <p:spPr bwMode="auto">
          <a:xfrm rot="5400000">
            <a:off x="-1107282" y="1107282"/>
            <a:ext cx="6858002" cy="4643438"/>
          </a:xfrm>
          <a:prstGeom prst="rect">
            <a:avLst/>
          </a:prstGeom>
          <a:noFill/>
        </p:spPr>
      </p:pic>
      <p:pic>
        <p:nvPicPr>
          <p:cNvPr id="8198" name="Picture 6" descr="G:\коллекция\PB280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7" name="Picture 5" descr="G:\коллекция\PB2800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196" name="Picture 4" descr="G:\коллекция\PB2800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67917"/>
            <a:ext cx="9501222" cy="7125917"/>
          </a:xfrm>
          <a:prstGeom prst="rect">
            <a:avLst/>
          </a:prstGeom>
          <a:noFill/>
        </p:spPr>
      </p:pic>
      <p:pic>
        <p:nvPicPr>
          <p:cNvPr id="8194" name="Picture 2" descr="G:\коллекция\PB2800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85776"/>
            <a:ext cx="9756576" cy="7143776"/>
          </a:xfrm>
          <a:prstGeom prst="rect">
            <a:avLst/>
          </a:prstGeom>
          <a:noFill/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42910" y="5715000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Тематические коллекции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Мама\121\картинки\заставки рамки уголок\1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00838" cy="6858000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5580112" y="188640"/>
            <a:ext cx="3168352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Подбирать группы по цвету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580112" y="1340768"/>
            <a:ext cx="3168352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Подбирать по размеру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5580112" y="2420888"/>
            <a:ext cx="3168352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Подбирать по форме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580112" y="3573016"/>
            <a:ext cx="3168352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Конструировать 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580112" y="4653136"/>
            <a:ext cx="3168352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Экспериментировать 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580112" y="5661248"/>
            <a:ext cx="3168352" cy="84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Сравнивать </a:t>
            </a:r>
            <a:endParaRPr lang="ru-RU" dirty="0"/>
          </a:p>
        </p:txBody>
      </p:sp>
      <p:pic>
        <p:nvPicPr>
          <p:cNvPr id="13" name="Содержимое 12" descr="SAM_106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320480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SAM_10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501008"/>
            <a:ext cx="4176464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ма\121\картинки\заставки рамки уголок\1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008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Требования к коллекциям: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None/>
            </a:pPr>
            <a:r>
              <a:rPr lang="ru-RU" sz="4400" dirty="0" smtClean="0"/>
              <a:t>-доступность </a:t>
            </a:r>
          </a:p>
          <a:p>
            <a:pPr marL="742950" indent="-742950">
              <a:buNone/>
            </a:pPr>
            <a:r>
              <a:rPr lang="ru-RU" sz="4400" dirty="0" smtClean="0"/>
              <a:t>-разнообразие</a:t>
            </a:r>
          </a:p>
          <a:p>
            <a:pPr marL="742950" indent="-742950">
              <a:buNone/>
            </a:pPr>
            <a:r>
              <a:rPr lang="ru-RU" sz="4400" dirty="0" smtClean="0"/>
              <a:t>-краеведение</a:t>
            </a:r>
          </a:p>
          <a:p>
            <a:pPr marL="742950" indent="-742950">
              <a:buNone/>
            </a:pPr>
            <a:r>
              <a:rPr lang="ru-RU" sz="4400" dirty="0" smtClean="0"/>
              <a:t>-безопасность</a:t>
            </a:r>
          </a:p>
          <a:p>
            <a:pPr marL="742950" indent="-742950">
              <a:buNone/>
            </a:pPr>
            <a:r>
              <a:rPr lang="ru-RU" sz="4400" dirty="0" smtClean="0"/>
              <a:t>-учет природоохранного аспекта </a:t>
            </a:r>
            <a:endParaRPr lang="ru-RU" sz="4400" dirty="0"/>
          </a:p>
        </p:txBody>
      </p:sp>
      <p:pic>
        <p:nvPicPr>
          <p:cNvPr id="6" name="Рисунок 5" descr="SAM_1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56792"/>
            <a:ext cx="421196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Мама\121\картинки\заставки рамки уголок\1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00838" cy="685800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3851920" y="2996952"/>
            <a:ext cx="1152128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SAM_1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068960"/>
            <a:ext cx="4032448" cy="3312368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Способы хранения </a:t>
            </a:r>
          </a:p>
          <a:p>
            <a:pPr algn="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коллекций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 descr="D:\Мои документы\Мои рисунки\Сокровищницы\Сокровищницы\Новая папка\PC3100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4187956" cy="31409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ма\121\картинки\заставки рамки уголок\1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008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собрать коллекцию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1"/>
            <a:ext cx="9144000" cy="3888432"/>
          </a:xfrm>
        </p:spPr>
        <p:txBody>
          <a:bodyPr>
            <a:normAutofit fontScale="77500" lnSpcReduction="2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ru-RU" sz="4800" dirty="0" smtClean="0"/>
              <a:t>Сбор совместно со взрослым 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4800" dirty="0" smtClean="0"/>
              <a:t>Применение различных мотиваций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4800" dirty="0" smtClean="0"/>
              <a:t>Правильное оформление:</a:t>
            </a:r>
          </a:p>
          <a:p>
            <a:pPr marL="914400" indent="-914400">
              <a:buNone/>
            </a:pPr>
            <a:r>
              <a:rPr lang="ru-RU" sz="4800" dirty="0" smtClean="0"/>
              <a:t>       </a:t>
            </a:r>
            <a:r>
              <a:rPr lang="ru-RU" sz="3600" dirty="0" smtClean="0"/>
              <a:t>-образцы при необходимости  помыть, почистить, перебрать,</a:t>
            </a:r>
          </a:p>
          <a:p>
            <a:pPr marL="914400" indent="-914400">
              <a:buNone/>
            </a:pPr>
            <a:r>
              <a:rPr lang="ru-RU" sz="3600" dirty="0" smtClean="0"/>
              <a:t>         -разместить желательно в одинаковых коробочках, ящичках, стаканчиках и т.д.</a:t>
            </a:r>
          </a:p>
          <a:p>
            <a:pPr marL="914400" indent="-914400">
              <a:buNone/>
            </a:pPr>
            <a:r>
              <a:rPr lang="ru-RU" sz="3600" dirty="0" smtClean="0"/>
              <a:t>         - каждый образец пронумеровать, приложить список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SAM_1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725144"/>
            <a:ext cx="2952328" cy="191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653</Words>
  <Application>Microsoft Office PowerPoint</Application>
  <PresentationFormat>Экран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МБДОУ детский сад №5 «Звездочка»  Коллекционирование  как средство развития креативности дошкольников</vt:lpstr>
      <vt:lpstr>КОЛЛЕКЦИОНИРОВАНИЕ-    целенаправленное собирательство разнообразных предметов, объединенных по определенным признакам представляющих познавательный и художественный интерес  </vt:lpstr>
      <vt:lpstr>Принципы объединения материалов</vt:lpstr>
      <vt:lpstr>Педагогические задачи:</vt:lpstr>
      <vt:lpstr>Тематические коллекции</vt:lpstr>
      <vt:lpstr>Слайд 6</vt:lpstr>
      <vt:lpstr>Требования к коллекциям:</vt:lpstr>
      <vt:lpstr>Слайд 8</vt:lpstr>
      <vt:lpstr>Как собрать коллекцию</vt:lpstr>
      <vt:lpstr>Использование коллекций в работе с детьми</vt:lpstr>
      <vt:lpstr>Памятка для педагогов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МБДОУд\с№2  Коллекционирование  как средство развития креативности дошкольников</dc:title>
  <dc:creator>Наталья</dc:creator>
  <cp:lastModifiedBy>DIMON</cp:lastModifiedBy>
  <cp:revision>72</cp:revision>
  <dcterms:created xsi:type="dcterms:W3CDTF">2010-04-06T16:53:36Z</dcterms:created>
  <dcterms:modified xsi:type="dcterms:W3CDTF">2015-03-13T16:18:13Z</dcterms:modified>
</cp:coreProperties>
</file>