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7" r:id="rId12"/>
    <p:sldId id="268" r:id="rId13"/>
    <p:sldId id="270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>
        <p:scale>
          <a:sx n="66" d="100"/>
          <a:sy n="66" d="100"/>
        </p:scale>
        <p:origin x="-149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00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000263"/>
          </a:xfrm>
        </p:spPr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                      ПОРТФОЛИО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071810"/>
            <a:ext cx="7143800" cy="292895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Воспитателя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Муниципального бюджетного дошкольного образовательного учреждения  Детский сад № 5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«Звёздочка» пос. Бурмакино Некрасовского района Ярославской области</a:t>
            </a:r>
          </a:p>
          <a:p>
            <a:r>
              <a:rPr lang="ru-RU" sz="2400" b="1" dirty="0" err="1" smtClean="0">
                <a:solidFill>
                  <a:srgbClr val="FF0000"/>
                </a:solidFill>
                <a:latin typeface="Georgia" pitchFamily="18" charset="0"/>
              </a:rPr>
              <a:t>Стеценко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 Ирины Алексеевны</a:t>
            </a:r>
            <a:endParaRPr lang="ru-RU" sz="2400" dirty="0"/>
          </a:p>
        </p:txBody>
      </p:sp>
      <p:pic>
        <p:nvPicPr>
          <p:cNvPr id="6" name="Рисунок 5" descr="2014-10-24 14.47.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480000">
            <a:off x="524405" y="511480"/>
            <a:ext cx="3429024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0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УЧАСТИЕ В КОНКУРСАХ.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>
                <a:latin typeface="Georgia" pitchFamily="18" charset="0"/>
              </a:rPr>
              <a:t>2014г. – 1 место по профилактике детского дорожного транспортного травматизма /Диплом ИМЦ, п. Некрасовское/</a:t>
            </a:r>
          </a:p>
          <a:p>
            <a:r>
              <a:rPr lang="ru-RU" sz="7200" b="1" dirty="0" smtClean="0">
                <a:latin typeface="Georgia" pitchFamily="18" charset="0"/>
              </a:rPr>
              <a:t>            - благодарность ИМЦ и ДО ЦДТ «Созвездие» за подготовку участников конкурса «Педагог глазами детей»</a:t>
            </a:r>
          </a:p>
          <a:p>
            <a:r>
              <a:rPr lang="ru-RU" sz="7200" b="1" dirty="0" smtClean="0">
                <a:latin typeface="Georgia" pitchFamily="18" charset="0"/>
              </a:rPr>
              <a:t>2015г. – Диплом </a:t>
            </a:r>
            <a:r>
              <a:rPr lang="en-US" sz="7200" b="1" dirty="0" smtClean="0">
                <a:latin typeface="Georgia" pitchFamily="18" charset="0"/>
              </a:rPr>
              <a:t>V</a:t>
            </a:r>
            <a:r>
              <a:rPr lang="ru-RU" sz="7200" b="1" dirty="0" smtClean="0">
                <a:latin typeface="Georgia" pitchFamily="18" charset="0"/>
              </a:rPr>
              <a:t> Всероссийского конкурса «Ты гений», 2 место, номинация «Лучшее </a:t>
            </a:r>
            <a:r>
              <a:rPr lang="ru-RU" sz="7200" b="1" dirty="0" err="1" smtClean="0">
                <a:latin typeface="Georgia" pitchFamily="18" charset="0"/>
              </a:rPr>
              <a:t>портфолио</a:t>
            </a:r>
            <a:r>
              <a:rPr lang="ru-RU" sz="7200" b="1" dirty="0" smtClean="0">
                <a:latin typeface="Georgia" pitchFamily="18" charset="0"/>
              </a:rPr>
              <a:t> педагога»;</a:t>
            </a:r>
          </a:p>
          <a:p>
            <a:r>
              <a:rPr lang="ru-RU" sz="7200" b="1" dirty="0" smtClean="0">
                <a:latin typeface="Georgia" pitchFamily="18" charset="0"/>
              </a:rPr>
              <a:t>           - Грамота МУ ДПО ИМЦ «Подвиг нашего народа» в номинации «Этот День Победы», 2 место;</a:t>
            </a:r>
          </a:p>
          <a:p>
            <a:r>
              <a:rPr lang="ru-RU" sz="7200" b="1" dirty="0" smtClean="0">
                <a:latin typeface="Georgia" pitchFamily="18" charset="0"/>
              </a:rPr>
              <a:t>           - Сертификат МОУ ИМЦ «Лучшее </a:t>
            </a:r>
            <a:r>
              <a:rPr lang="ru-RU" sz="7200" b="1" dirty="0" err="1" smtClean="0">
                <a:latin typeface="Georgia" pitchFamily="18" charset="0"/>
              </a:rPr>
              <a:t>портфолио</a:t>
            </a:r>
            <a:r>
              <a:rPr lang="ru-RU" sz="7200" b="1" dirty="0" smtClean="0">
                <a:latin typeface="Georgia" pitchFamily="18" charset="0"/>
              </a:rPr>
              <a:t> педагога»;</a:t>
            </a:r>
          </a:p>
          <a:p>
            <a:r>
              <a:rPr lang="ru-RU" sz="7200" b="1" dirty="0" smtClean="0">
                <a:latin typeface="Georgia" pitchFamily="18" charset="0"/>
              </a:rPr>
              <a:t>           - Диплом </a:t>
            </a:r>
            <a:r>
              <a:rPr lang="en-US" sz="7200" b="1" dirty="0" smtClean="0">
                <a:latin typeface="Georgia" pitchFamily="18" charset="0"/>
              </a:rPr>
              <a:t>XVI</a:t>
            </a:r>
            <a:r>
              <a:rPr lang="ru-RU" sz="7200" b="1" dirty="0" smtClean="0">
                <a:latin typeface="Georgia" pitchFamily="18" charset="0"/>
              </a:rPr>
              <a:t> Всероссийского творческого конкурса «</a:t>
            </a:r>
            <a:r>
              <a:rPr lang="ru-RU" sz="7200" b="1" dirty="0" err="1" smtClean="0">
                <a:latin typeface="Georgia" pitchFamily="18" charset="0"/>
              </a:rPr>
              <a:t>Талантоха</a:t>
            </a:r>
            <a:r>
              <a:rPr lang="ru-RU" sz="7200" b="1" dirty="0" smtClean="0">
                <a:latin typeface="Georgia" pitchFamily="18" charset="0"/>
              </a:rPr>
              <a:t>», «Хотят ли русские войны» 3 место</a:t>
            </a:r>
          </a:p>
          <a:p>
            <a:r>
              <a:rPr lang="ru-RU" sz="7200" b="1" dirty="0" smtClean="0">
                <a:latin typeface="Georgia" pitchFamily="18" charset="0"/>
              </a:rPr>
              <a:t>          - Свидетельство ГОАУ ДОД ЯО «Центр детей и юношества», областной конкурс методических разработок, занятия по безопасно      </a:t>
            </a:r>
          </a:p>
          <a:p>
            <a:r>
              <a:rPr lang="ru-RU" sz="7200" b="1" dirty="0" smtClean="0">
                <a:latin typeface="Georgia" pitchFamily="18" charset="0"/>
              </a:rPr>
              <a:t>            </a:t>
            </a:r>
            <a:r>
              <a:rPr lang="ru-RU" sz="7200" b="1" dirty="0" err="1" smtClean="0">
                <a:latin typeface="Georgia" pitchFamily="18" charset="0"/>
              </a:rPr>
              <a:t>сти</a:t>
            </a:r>
            <a:r>
              <a:rPr lang="ru-RU" sz="7200" b="1" dirty="0" smtClean="0">
                <a:latin typeface="Georgia" pitchFamily="18" charset="0"/>
              </a:rPr>
              <a:t> дорожного движения;	</a:t>
            </a:r>
          </a:p>
          <a:p>
            <a:r>
              <a:rPr lang="ru-RU" sz="7200" b="1" dirty="0" smtClean="0">
                <a:latin typeface="Georgia" pitchFamily="18" charset="0"/>
              </a:rPr>
              <a:t>          - Диплом Всероссийского конкурса «Твори! Участвуй! Побеждай!», педагогический проект «Благоустройство участка территории          ДОУ» 1 место;</a:t>
            </a:r>
          </a:p>
          <a:p>
            <a:r>
              <a:rPr lang="ru-RU" sz="7200" b="1" dirty="0" smtClean="0">
                <a:latin typeface="Georgia" pitchFamily="18" charset="0"/>
              </a:rPr>
              <a:t>2016г. – Диплом Всероссийской олимпиады для педагогов «Требования ФГОС к системе дошкольного образования», 1 место;</a:t>
            </a:r>
          </a:p>
          <a:p>
            <a:r>
              <a:rPr lang="ru-RU" sz="7200" b="1" dirty="0" smtClean="0">
                <a:latin typeface="Georgia" pitchFamily="18" charset="0"/>
              </a:rPr>
              <a:t>            - Диплом Всероссийской олимпиады для педагогов «Формирование здорового образа жизни», 1 место</a:t>
            </a:r>
          </a:p>
          <a:p>
            <a:pPr>
              <a:buNone/>
            </a:pPr>
            <a:r>
              <a:rPr lang="ru-RU" sz="7200" b="1" dirty="0" smtClean="0">
                <a:latin typeface="Georgia" pitchFamily="18" charset="0"/>
              </a:rPr>
              <a:t>         </a:t>
            </a:r>
          </a:p>
          <a:p>
            <a:pPr>
              <a:buNone/>
            </a:pPr>
            <a:r>
              <a:rPr lang="ru-RU" sz="7200" b="1" dirty="0" smtClean="0"/>
              <a:t> </a:t>
            </a:r>
          </a:p>
          <a:p>
            <a:pPr algn="ctr">
              <a:buNone/>
            </a:pP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0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ГРАМОТЫ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latin typeface="Georgia" pitchFamily="18" charset="0"/>
              </a:rPr>
              <a:t>2006 г. – грамота Департамента образования за    многолетний творческий труд</a:t>
            </a:r>
          </a:p>
          <a:p>
            <a:pPr>
              <a:buNone/>
            </a:pPr>
            <a:r>
              <a:rPr lang="ru-RU" sz="1600" b="1" dirty="0" smtClean="0">
                <a:latin typeface="Georgia" pitchFamily="18" charset="0"/>
              </a:rPr>
              <a:t>2009 г. – грамота Управления образования за участие в районном конкурсе «Воспитатель года» – 2 место</a:t>
            </a:r>
          </a:p>
          <a:p>
            <a:pPr>
              <a:buNone/>
            </a:pPr>
            <a:r>
              <a:rPr lang="ru-RU" sz="1600" b="1" dirty="0" smtClean="0">
                <a:latin typeface="Georgia" pitchFamily="18" charset="0"/>
              </a:rPr>
              <a:t>2011 г. – грамота Администрации МБДОУ </a:t>
            </a:r>
            <a:r>
              <a:rPr lang="ru-RU" sz="1600" b="1" dirty="0" err="1" smtClean="0">
                <a:latin typeface="Georgia" pitchFamily="18" charset="0"/>
              </a:rPr>
              <a:t>д</a:t>
            </a:r>
            <a:r>
              <a:rPr lang="ru-RU" sz="1600" b="1" dirty="0" smtClean="0">
                <a:latin typeface="Georgia" pitchFamily="18" charset="0"/>
              </a:rPr>
              <a:t>/с №5 «Звездочка» за высокие результаты в организации воспитательно-образовательного процесса</a:t>
            </a:r>
          </a:p>
          <a:p>
            <a:pPr algn="ctr">
              <a:buNone/>
            </a:pPr>
            <a:r>
              <a:rPr lang="ru-RU" sz="1600" b="1" dirty="0" smtClean="0">
                <a:latin typeface="Georgia" pitchFamily="18" charset="0"/>
              </a:rPr>
              <a:t>2008 г. – грамота Министерства образования и науки РФ за значительные успехи в воспитании детей дошкольного возраста</a:t>
            </a:r>
          </a:p>
          <a:p>
            <a:pPr>
              <a:buNone/>
            </a:pPr>
            <a:r>
              <a:rPr lang="ru-RU" sz="1600" b="1" dirty="0" smtClean="0">
                <a:latin typeface="Georgia" pitchFamily="18" charset="0"/>
              </a:rPr>
              <a:t>2012 г. – грамота Департамента образования за многолетний творческий труд, достигнутые успехи в воспитании детей</a:t>
            </a:r>
          </a:p>
          <a:p>
            <a:pPr algn="ctr">
              <a:buNone/>
            </a:pPr>
            <a:r>
              <a:rPr lang="ru-RU" sz="1600" b="1" dirty="0" smtClean="0">
                <a:latin typeface="Georgia" pitchFamily="18" charset="0"/>
              </a:rPr>
              <a:t>2013 г. – грамота Администрации сельского поселения Бурмакино за высокие показатели в организации образовательного процесса, добросовестный многолетний труд</a:t>
            </a:r>
          </a:p>
          <a:p>
            <a:pPr algn="ctr">
              <a:buNone/>
            </a:pPr>
            <a:r>
              <a:rPr lang="ru-RU" sz="1600" b="1" dirty="0" smtClean="0">
                <a:latin typeface="Georgia" pitchFamily="18" charset="0"/>
              </a:rPr>
              <a:t>2013 г.- диплом всероссийского конкурса детских утренников – 2 место по Ярославской области</a:t>
            </a:r>
          </a:p>
          <a:p>
            <a:pPr algn="ctr">
              <a:buNone/>
            </a:pPr>
            <a:r>
              <a:rPr lang="ru-RU" sz="1600" b="1" dirty="0" smtClean="0">
                <a:latin typeface="Georgia" pitchFamily="18" charset="0"/>
              </a:rPr>
              <a:t>2014 г.- диплом педагога, подготовившего победителя Всероссийского творческого конкурса «В мире животных» – 3 </a:t>
            </a:r>
            <a:r>
              <a:rPr lang="ru-RU" sz="1600" b="1" dirty="0" smtClean="0">
                <a:latin typeface="Georgia" pitchFamily="18" charset="0"/>
              </a:rPr>
              <a:t>место</a:t>
            </a:r>
          </a:p>
          <a:p>
            <a:pPr algn="ctr">
              <a:buNone/>
            </a:pPr>
            <a:r>
              <a:rPr lang="ru-RU" sz="1600" b="1" dirty="0" smtClean="0">
                <a:latin typeface="Georgia" pitchFamily="18" charset="0"/>
              </a:rPr>
              <a:t>2018г. </a:t>
            </a:r>
            <a:r>
              <a:rPr lang="ru-RU" sz="1600" b="1" dirty="0" smtClean="0">
                <a:latin typeface="Georgia" pitchFamily="18" charset="0"/>
              </a:rPr>
              <a:t>-</a:t>
            </a:r>
            <a:r>
              <a:rPr lang="ru-RU" sz="1600" b="1" dirty="0" smtClean="0">
                <a:latin typeface="Georgia" pitchFamily="18" charset="0"/>
              </a:rPr>
              <a:t>Грамота </a:t>
            </a:r>
            <a:r>
              <a:rPr lang="ru-RU" sz="1600" b="1" dirty="0" smtClean="0">
                <a:latin typeface="Georgia" pitchFamily="18" charset="0"/>
              </a:rPr>
              <a:t>Управления образования Некрасовского МР </a:t>
            </a:r>
            <a:endParaRPr lang="ru-RU" sz="1600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1000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Рисунок 18" descr="1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42852"/>
            <a:ext cx="2143140" cy="3429024"/>
          </a:xfrm>
          <a:prstGeom prst="rect">
            <a:avLst/>
          </a:prstGeom>
        </p:spPr>
      </p:pic>
      <p:pic>
        <p:nvPicPr>
          <p:cNvPr id="6" name="Рисунок 5" descr="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20000">
            <a:off x="5395296" y="243019"/>
            <a:ext cx="1831711" cy="3071834"/>
          </a:xfrm>
          <a:prstGeom prst="rect">
            <a:avLst/>
          </a:prstGeom>
        </p:spPr>
      </p:pic>
      <p:pic>
        <p:nvPicPr>
          <p:cNvPr id="4" name="Содержимое 3" descr="1.jpe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 rot="-360000">
            <a:off x="500034" y="214290"/>
            <a:ext cx="1964865" cy="3286149"/>
          </a:xfrm>
        </p:spPr>
      </p:pic>
      <p:pic>
        <p:nvPicPr>
          <p:cNvPr id="5" name="Рисунок 4" descr="1й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300000">
            <a:off x="2133821" y="214458"/>
            <a:ext cx="1780406" cy="3143272"/>
          </a:xfrm>
          <a:prstGeom prst="rect">
            <a:avLst/>
          </a:prstGeom>
        </p:spPr>
      </p:pic>
      <p:pic>
        <p:nvPicPr>
          <p:cNvPr id="7" name="Рисунок 6" descr="3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">
            <a:off x="7016751" y="323681"/>
            <a:ext cx="1640302" cy="3071834"/>
          </a:xfrm>
          <a:prstGeom prst="rect">
            <a:avLst/>
          </a:prstGeom>
        </p:spPr>
      </p:pic>
      <p:pic>
        <p:nvPicPr>
          <p:cNvPr id="8" name="Рисунок 7" descr="4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2786058"/>
            <a:ext cx="2211806" cy="3429024"/>
          </a:xfrm>
          <a:prstGeom prst="rect">
            <a:avLst/>
          </a:prstGeom>
        </p:spPr>
      </p:pic>
      <p:pic>
        <p:nvPicPr>
          <p:cNvPr id="9" name="Рисунок 8" descr="5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57290" y="2714620"/>
            <a:ext cx="2143140" cy="3500462"/>
          </a:xfrm>
          <a:prstGeom prst="rect">
            <a:avLst/>
          </a:prstGeom>
        </p:spPr>
      </p:pic>
      <p:pic>
        <p:nvPicPr>
          <p:cNvPr id="11" name="Рисунок 10" descr="7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86116" y="3000372"/>
            <a:ext cx="2354682" cy="3429024"/>
          </a:xfrm>
          <a:prstGeom prst="rect">
            <a:avLst/>
          </a:prstGeom>
        </p:spPr>
      </p:pic>
      <p:pic>
        <p:nvPicPr>
          <p:cNvPr id="12" name="Рисунок 11" descr="8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58016" y="2786058"/>
            <a:ext cx="2068930" cy="3429024"/>
          </a:xfrm>
          <a:prstGeom prst="rect">
            <a:avLst/>
          </a:prstGeom>
        </p:spPr>
      </p:pic>
      <p:pic>
        <p:nvPicPr>
          <p:cNvPr id="13" name="Рисунок 12" descr="9.jpe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29256" y="2786058"/>
            <a:ext cx="2068930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00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0000">
            <a:off x="5412631" y="2244934"/>
            <a:ext cx="3185831" cy="4201181"/>
          </a:xfrm>
          <a:prstGeom prst="rect">
            <a:avLst/>
          </a:prstGeom>
        </p:spPr>
      </p:pic>
      <p:pic>
        <p:nvPicPr>
          <p:cNvPr id="5" name="Рисунок 4" descr="1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540000">
            <a:off x="315031" y="2159449"/>
            <a:ext cx="3286148" cy="4286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БЛАГОДАРНОСТИ</a:t>
            </a:r>
            <a:endParaRPr lang="ru-RU" sz="3200" dirty="0"/>
          </a:p>
        </p:txBody>
      </p:sp>
      <p:pic>
        <p:nvPicPr>
          <p:cNvPr id="4" name="Содержимое 3" descr="6.jpe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928926" y="1071546"/>
            <a:ext cx="3071834" cy="435771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000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IMG_14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-660000">
            <a:off x="458432" y="454248"/>
            <a:ext cx="2714644" cy="2071702"/>
          </a:xfrm>
          <a:prstGeom prst="snip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43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357166"/>
            <a:ext cx="2643206" cy="207170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19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20000">
            <a:off x="6384998" y="459001"/>
            <a:ext cx="2571736" cy="2071702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42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2571744"/>
            <a:ext cx="2643206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14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8992" y="2571744"/>
            <a:ext cx="2643206" cy="2000264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23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57950" y="2571744"/>
            <a:ext cx="2571768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355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-720000">
            <a:off x="528007" y="4668069"/>
            <a:ext cx="2714644" cy="1928802"/>
          </a:xfrm>
          <a:prstGeom prst="snip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415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57554" y="4786322"/>
            <a:ext cx="2714644" cy="185736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428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300000">
            <a:off x="6219820" y="4677433"/>
            <a:ext cx="2500330" cy="185738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0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9117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Georgia" pitchFamily="18" charset="0"/>
              </a:rPr>
              <a:t>«Воспитывая ребенка, ты воспитываешь себя, утверждаешь своё человеческое достоинство»</a:t>
            </a:r>
          </a:p>
          <a:p>
            <a:pPr algn="ctr">
              <a:buNone/>
            </a:pPr>
            <a:r>
              <a:rPr lang="ru-RU" sz="3600" b="1" dirty="0" smtClean="0">
                <a:latin typeface="Georgia" pitchFamily="18" charset="0"/>
              </a:rPr>
              <a:t>В.А.Сухомлинский</a:t>
            </a:r>
            <a:endParaRPr lang="ru-RU" sz="3600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000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500063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6" algn="ctr">
              <a:buNone/>
            </a:pPr>
            <a:endParaRPr lang="ru-RU" sz="3600" b="1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42919"/>
            <a:ext cx="8229600" cy="4429156"/>
          </a:xfrm>
        </p:spPr>
        <p:txBody>
          <a:bodyPr>
            <a:normAutofit lnSpcReduction="10000"/>
          </a:bodyPr>
          <a:lstStyle/>
          <a:p>
            <a:pPr lvl="6">
              <a:buNone/>
            </a:pPr>
            <a:endParaRPr lang="ru-RU" sz="3600" b="1" dirty="0" smtClean="0"/>
          </a:p>
          <a:p>
            <a:pPr algn="ctr">
              <a:buNone/>
            </a:pPr>
            <a:r>
              <a:rPr lang="ru-RU" sz="3600" b="1" dirty="0" smtClean="0">
                <a:latin typeface="Georgia" pitchFamily="18" charset="0"/>
              </a:rPr>
              <a:t>«Воспитание детей – это не милая забава, а задание, требующее тяжелых переживаний, усилий, бессонных ночей и много мыслей»</a:t>
            </a:r>
          </a:p>
          <a:p>
            <a:pPr algn="ctr">
              <a:buNone/>
            </a:pPr>
            <a:r>
              <a:rPr lang="ru-RU" sz="3600" b="1" dirty="0" err="1" smtClean="0">
                <a:latin typeface="Georgia" pitchFamily="18" charset="0"/>
              </a:rPr>
              <a:t>Януш</a:t>
            </a:r>
            <a:r>
              <a:rPr lang="ru-RU" sz="3600" b="1" dirty="0" smtClean="0">
                <a:latin typeface="Georgia" pitchFamily="18" charset="0"/>
              </a:rPr>
              <a:t> Корчак</a:t>
            </a:r>
            <a:endParaRPr lang="ru-RU" sz="3600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00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ОБЩИЕ СВЕДЕНИЯ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Georgia" pitchFamily="18" charset="0"/>
              </a:rPr>
              <a:t> •  Образование </a:t>
            </a:r>
            <a:r>
              <a:rPr lang="ru-RU" i="1" dirty="0" smtClean="0">
                <a:latin typeface="Georgia" pitchFamily="18" charset="0"/>
              </a:rPr>
              <a:t>–  среднее профессиональное</a:t>
            </a:r>
          </a:p>
          <a:p>
            <a:pPr algn="ctr">
              <a:buNone/>
            </a:pPr>
            <a:r>
              <a:rPr lang="ru-RU" i="1" dirty="0" smtClean="0">
                <a:latin typeface="Georgia" pitchFamily="18" charset="0"/>
              </a:rPr>
              <a:t>•  </a:t>
            </a:r>
            <a:r>
              <a:rPr lang="ru-RU" b="1" dirty="0" smtClean="0">
                <a:latin typeface="Georgia" pitchFamily="18" charset="0"/>
              </a:rPr>
              <a:t>Трудовой и педагогический стаж </a:t>
            </a:r>
            <a:r>
              <a:rPr lang="ru-RU" dirty="0" smtClean="0">
                <a:latin typeface="Georgia" pitchFamily="18" charset="0"/>
              </a:rPr>
              <a:t>– </a:t>
            </a:r>
            <a:r>
              <a:rPr lang="ru-RU" i="1" dirty="0" smtClean="0">
                <a:latin typeface="Georgia" pitchFamily="18" charset="0"/>
              </a:rPr>
              <a:t>38 года</a:t>
            </a:r>
          </a:p>
          <a:p>
            <a:pPr algn="ctr">
              <a:buNone/>
            </a:pPr>
            <a:r>
              <a:rPr lang="ru-RU" b="1" dirty="0" smtClean="0">
                <a:latin typeface="Georgia" pitchFamily="18" charset="0"/>
              </a:rPr>
              <a:t>    •    Стаж работы в МБДОУ №5 </a:t>
            </a:r>
            <a:r>
              <a:rPr lang="ru-RU" dirty="0" smtClean="0">
                <a:latin typeface="Georgia" pitchFamily="18" charset="0"/>
              </a:rPr>
              <a:t>– </a:t>
            </a:r>
            <a:r>
              <a:rPr lang="ru-RU" i="1" dirty="0" smtClean="0">
                <a:latin typeface="Georgia" pitchFamily="18" charset="0"/>
              </a:rPr>
              <a:t>18 лет</a:t>
            </a:r>
          </a:p>
          <a:p>
            <a:pPr algn="ctr">
              <a:buNone/>
            </a:pPr>
            <a:r>
              <a:rPr lang="ru-RU" b="1" dirty="0" smtClean="0">
                <a:latin typeface="Georgia" pitchFamily="18" charset="0"/>
              </a:rPr>
              <a:t> •Квалификационная категория </a:t>
            </a:r>
            <a:r>
              <a:rPr lang="ru-RU" dirty="0" smtClean="0">
                <a:latin typeface="Georgia" pitchFamily="18" charset="0"/>
              </a:rPr>
              <a:t>–   </a:t>
            </a:r>
            <a:r>
              <a:rPr lang="ru-RU" i="1" dirty="0" smtClean="0">
                <a:latin typeface="Georgia" pitchFamily="18" charset="0"/>
              </a:rPr>
              <a:t>первая</a:t>
            </a:r>
          </a:p>
          <a:p>
            <a:pPr algn="ctr">
              <a:buNone/>
            </a:pPr>
            <a:r>
              <a:rPr lang="ru-RU" i="1" dirty="0" smtClean="0">
                <a:latin typeface="Georgia" pitchFamily="18" charset="0"/>
              </a:rPr>
              <a:t>С 2013 года являюсь общественным инспектором по защите  прав детей дошкольного возраста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0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ru-RU" sz="280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Название учебного заведения,</a:t>
            </a:r>
          </a:p>
          <a:p>
            <a:pPr lvl="0" algn="ctr">
              <a:buNone/>
            </a:pPr>
            <a:r>
              <a:rPr lang="ru-RU" sz="280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период учебы</a:t>
            </a:r>
          </a:p>
          <a:p>
            <a:pPr lvl="0" algn="ctr">
              <a:buNone/>
            </a:pPr>
            <a:r>
              <a:rPr lang="ru-RU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>Рыбинское педагогическое училище</a:t>
            </a:r>
          </a:p>
          <a:p>
            <a:pPr lvl="0" algn="ctr">
              <a:buNone/>
            </a:pPr>
            <a:r>
              <a:rPr lang="ru-RU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>1978 – 1980 гг.</a:t>
            </a:r>
          </a:p>
          <a:p>
            <a:pPr lvl="0" algn="ctr">
              <a:buNone/>
            </a:pPr>
            <a:endParaRPr lang="ru-RU" sz="280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Times New Roman"/>
              <a:cs typeface="Times New Roman"/>
            </a:endParaRPr>
          </a:p>
          <a:p>
            <a:pPr lvl="0" algn="ctr">
              <a:buNone/>
            </a:pPr>
            <a:r>
              <a:rPr lang="ru-RU" sz="280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>Специальность:</a:t>
            </a:r>
          </a:p>
          <a:p>
            <a:pPr lvl="0" algn="ctr">
              <a:buNone/>
            </a:pPr>
            <a:r>
              <a:rPr lang="ru-RU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>дошкольное воспитание</a:t>
            </a:r>
          </a:p>
          <a:p>
            <a:pPr lvl="0" algn="ctr">
              <a:buNone/>
            </a:pPr>
            <a:endParaRPr lang="ru-RU" sz="280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Times New Roman"/>
              <a:cs typeface="Times New Roman"/>
            </a:endParaRPr>
          </a:p>
          <a:p>
            <a:pPr lvl="0" algn="ctr">
              <a:buNone/>
            </a:pPr>
            <a:r>
              <a:rPr lang="ru-RU" sz="280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>Квалификация:</a:t>
            </a:r>
          </a:p>
          <a:p>
            <a:pPr lvl="0" algn="ctr">
              <a:buNone/>
            </a:pPr>
            <a:r>
              <a:rPr lang="ru-RU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ea typeface="Times New Roman"/>
                <a:cs typeface="Times New Roman"/>
              </a:rPr>
              <a:t>воспитатель детского сада</a:t>
            </a:r>
          </a:p>
          <a:p>
            <a:pPr lvl="0" algn="ctr">
              <a:buNone/>
            </a:pPr>
            <a:endParaRPr lang="ru-RU" sz="180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ea typeface="Times New Roman"/>
              <a:cs typeface="Times New Roman"/>
            </a:endParaRP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0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Методическая тема: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ctr">
              <a:buNone/>
            </a:pPr>
            <a:r>
              <a:rPr lang="ru-RU" sz="3600" u="sng" dirty="0" smtClean="0">
                <a:latin typeface="Georgia" pitchFamily="18" charset="0"/>
              </a:rPr>
              <a:t>«Развитие самостоятельности и инициативности посредством сюжетно-ролевых игр». </a:t>
            </a:r>
            <a:endParaRPr lang="ru-RU" sz="3600" u="sng" dirty="0" smtClean="0">
              <a:latin typeface="Georgia" pitchFamily="18" charset="0"/>
            </a:endParaRPr>
          </a:p>
          <a:p>
            <a:pPr algn="ctr">
              <a:buNone/>
            </a:pPr>
            <a:endParaRPr lang="ru-RU" sz="3600" b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Georgia" pitchFamily="18" charset="0"/>
              </a:rPr>
              <a:t>Сроки изучения – 3 года</a:t>
            </a:r>
          </a:p>
          <a:p>
            <a:pPr algn="ctr">
              <a:buNone/>
            </a:pPr>
            <a:r>
              <a:rPr lang="ru-RU" sz="2800" b="1" dirty="0" smtClean="0">
                <a:latin typeface="Georgia" pitchFamily="18" charset="0"/>
              </a:rPr>
              <a:t>Результаты: </a:t>
            </a:r>
            <a:r>
              <a:rPr lang="ru-RU" sz="2800" b="1" dirty="0" smtClean="0">
                <a:latin typeface="Georgia" pitchFamily="18" charset="0"/>
              </a:rPr>
              <a:t>мастер-класс,</a:t>
            </a:r>
            <a:endParaRPr lang="ru-RU" sz="2800" b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Georgia" pitchFamily="18" charset="0"/>
              </a:rPr>
              <a:t>обобщение </a:t>
            </a:r>
            <a:r>
              <a:rPr lang="ru-RU" sz="2800" b="1" dirty="0" smtClean="0">
                <a:latin typeface="Georgia" pitchFamily="18" charset="0"/>
              </a:rPr>
              <a:t>опыта работы по теме</a:t>
            </a:r>
            <a:endParaRPr lang="ru-RU" sz="2800" dirty="0" smtClean="0">
              <a:latin typeface="Georgia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00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Прохождение курсов повышения квалификации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600200"/>
          <a:ext cx="7429552" cy="31426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4776"/>
                <a:gridCol w="3714776"/>
              </a:tblGrid>
              <a:tr h="45480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Georgia" pitchFamily="18" charset="0"/>
                        </a:rPr>
                        <a:t>Наименование курсов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Georgia" pitchFamily="18" charset="0"/>
                        </a:rPr>
                        <a:t>Сроки</a:t>
                      </a:r>
                      <a:endParaRPr lang="ru-RU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1229982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«Введение ФГОС дошкольного образования»</a:t>
                      </a:r>
                      <a:endParaRPr lang="ru-RU" sz="24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13.12.14г.- 20.12.14г</a:t>
                      </a:r>
                      <a:endParaRPr lang="ru-RU" sz="24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1457859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«ФГОС ДО организация игровой деятельности»</a:t>
                      </a:r>
                      <a:endParaRPr lang="ru-RU" sz="24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03.10.16г 14.10.16г</a:t>
                      </a:r>
                      <a:endParaRPr lang="ru-RU" sz="24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00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РЕЗУЛЬТАТЫ   ПЕДАГОГИЧЕСКОЙ ДЕЯТЕЛЬНОСТИ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Участие в профессиональных конкурсах, мастер-классах , семинарах, методических объединениях, круглых столах</a:t>
            </a:r>
          </a:p>
          <a:p>
            <a:endParaRPr lang="ru-RU" dirty="0" smtClean="0">
              <a:latin typeface="Georgia" pitchFamily="18" charset="0"/>
            </a:endParaRPr>
          </a:p>
          <a:p>
            <a:pPr algn="ctr"/>
            <a:r>
              <a:rPr lang="ru-RU" b="1" dirty="0" smtClean="0">
                <a:latin typeface="Georgia" pitchFamily="18" charset="0"/>
              </a:rPr>
              <a:t>Освоение образовательной программы</a:t>
            </a:r>
          </a:p>
          <a:p>
            <a:pPr>
              <a:buNone/>
            </a:pPr>
            <a:endParaRPr lang="ru-RU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Georgia" pitchFamily="18" charset="0"/>
              </a:rPr>
              <a:t>      •  Участие детей в конкурсах</a:t>
            </a:r>
            <a:endParaRPr lang="ru-RU" b="1" dirty="0" smtClean="0"/>
          </a:p>
          <a:p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00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 своей профессиональной деятельности руководствуюсь следующими принципами: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• </a:t>
            </a:r>
            <a:r>
              <a:rPr lang="ru-RU" sz="2400" b="1" dirty="0" smtClean="0">
                <a:latin typeface="Georgia" pitchFamily="18" charset="0"/>
              </a:rPr>
              <a:t>Воспитатель воплощает в себе единство и целостность воспитательного процесса, обеспечивает согласованность всех его частей и последующее применение его принципов</a:t>
            </a:r>
          </a:p>
          <a:p>
            <a:pPr algn="ctr">
              <a:buNone/>
            </a:pPr>
            <a:r>
              <a:rPr lang="ru-RU" sz="2400" b="1" dirty="0" smtClean="0">
                <a:latin typeface="Georgia" pitchFamily="18" charset="0"/>
              </a:rPr>
              <a:t>•  Личный пример является самым эффективным средством воспитательного воздействия.</a:t>
            </a:r>
          </a:p>
          <a:p>
            <a:pPr algn="ctr">
              <a:buNone/>
            </a:pPr>
            <a:r>
              <a:rPr lang="ru-RU" sz="2400" b="1" dirty="0" smtClean="0">
                <a:latin typeface="Georgia" pitchFamily="18" charset="0"/>
              </a:rPr>
              <a:t>Педагогическое кредо: воспитывать творческую личность ребенка может только творческая личность педагога</a:t>
            </a:r>
          </a:p>
          <a:p>
            <a:pPr>
              <a:buNone/>
            </a:pP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0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ИННОВАЦИОННАЯ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Georgia" pitchFamily="18" charset="0"/>
              </a:rPr>
              <a:t>Проектная деятельность. </a:t>
            </a:r>
            <a:endParaRPr lang="ru-RU" b="1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2014г. – проект «Друзья наши меньшие»;</a:t>
            </a:r>
          </a:p>
          <a:p>
            <a:r>
              <a:rPr lang="ru-RU" dirty="0" smtClean="0">
                <a:latin typeface="Georgia" pitchFamily="18" charset="0"/>
              </a:rPr>
              <a:t>2015г. – проекты «Подвиг нашего народа», «День Защитника Отечества», «Путешествие в сказку»;</a:t>
            </a:r>
          </a:p>
          <a:p>
            <a:r>
              <a:rPr lang="ru-RU" dirty="0" smtClean="0">
                <a:latin typeface="Georgia" pitchFamily="18" charset="0"/>
              </a:rPr>
              <a:t>2016г. – проекты «Музыкальное кафе», «Благоустройство участка на территории ДОУ»;</a:t>
            </a:r>
          </a:p>
          <a:p>
            <a:r>
              <a:rPr lang="ru-RU" dirty="0" smtClean="0">
                <a:latin typeface="Georgia" pitchFamily="18" charset="0"/>
              </a:rPr>
              <a:t>2017г. – проект «Зимний участок»,</a:t>
            </a:r>
          </a:p>
          <a:p>
            <a:r>
              <a:rPr lang="ru-RU" dirty="0" smtClean="0">
                <a:latin typeface="Georgia" pitchFamily="18" charset="0"/>
              </a:rPr>
              <a:t>2018г. – проект «Спешите делать добро».</a:t>
            </a:r>
          </a:p>
          <a:p>
            <a:pPr algn="ctr">
              <a:buNone/>
            </a:pPr>
            <a:endParaRPr lang="ru-RU" b="1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610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                 ПОРТФОЛИО</vt:lpstr>
      <vt:lpstr>Слайд 2</vt:lpstr>
      <vt:lpstr>ОБЩИЕ СВЕДЕНИЯ</vt:lpstr>
      <vt:lpstr>ОБРАЗОВАНИЕ </vt:lpstr>
      <vt:lpstr>Методическая тема:</vt:lpstr>
      <vt:lpstr>Прохождение курсов повышения квалификации</vt:lpstr>
      <vt:lpstr>РЕЗУЛЬТАТЫ   ПЕДАГОГИЧЕСКОЙ ДЕЯТЕЛЬНОСТИ</vt:lpstr>
      <vt:lpstr>В своей профессиональной деятельности руководствуюсь следующими принципами:</vt:lpstr>
      <vt:lpstr>ИННОВАЦИОННАЯ  ДЕЯТЕЛЬНОСТЬ</vt:lpstr>
      <vt:lpstr>УЧАСТИЕ В КОНКУРСАХ.</vt:lpstr>
      <vt:lpstr>ГРАМОТЫ</vt:lpstr>
      <vt:lpstr>Слайд 12</vt:lpstr>
      <vt:lpstr>БЛАГОДАРНОСТИ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ПОРТФОЛИО</dc:title>
  <dc:creator>user</dc:creator>
  <cp:lastModifiedBy>DIMON</cp:lastModifiedBy>
  <cp:revision>39</cp:revision>
  <dcterms:created xsi:type="dcterms:W3CDTF">2014-10-23T14:37:07Z</dcterms:created>
  <dcterms:modified xsi:type="dcterms:W3CDTF">2018-12-04T17:11:36Z</dcterms:modified>
</cp:coreProperties>
</file>