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3" r:id="rId8"/>
    <p:sldId id="265" r:id="rId9"/>
    <p:sldId id="266" r:id="rId10"/>
    <p:sldId id="267" r:id="rId11"/>
    <p:sldId id="268" r:id="rId12"/>
    <p:sldId id="301" r:id="rId13"/>
    <p:sldId id="302" r:id="rId14"/>
    <p:sldId id="270" r:id="rId15"/>
    <p:sldId id="276" r:id="rId16"/>
    <p:sldId id="269" r:id="rId17"/>
    <p:sldId id="277" r:id="rId18"/>
    <p:sldId id="278" r:id="rId19"/>
    <p:sldId id="303" r:id="rId20"/>
    <p:sldId id="279" r:id="rId21"/>
    <p:sldId id="280" r:id="rId22"/>
    <p:sldId id="281" r:id="rId23"/>
    <p:sldId id="305" r:id="rId24"/>
    <p:sldId id="307" r:id="rId25"/>
    <p:sldId id="304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8" r:id="rId45"/>
    <p:sldId id="309" r:id="rId46"/>
    <p:sldId id="310" r:id="rId47"/>
    <p:sldId id="300" r:id="rId4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FFFF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0016" autoAdjust="0"/>
    <p:restoredTop sz="94660"/>
  </p:normalViewPr>
  <p:slideViewPr>
    <p:cSldViewPr>
      <p:cViewPr varScale="1">
        <p:scale>
          <a:sx n="116" d="100"/>
          <a:sy n="116" d="100"/>
        </p:scale>
        <p:origin x="-1494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39B4-C6C9-4014-983E-700A81EF04D8}" type="datetimeFigureOut">
              <a:rPr lang="ru-RU"/>
              <a:pPr>
                <a:defRPr/>
              </a:pPr>
              <a:t>13.02.2020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D528A-13F1-4C46-80B6-D667B8A30B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F9F7F-5352-40D1-BD8E-9BA614EAEF03}" type="datetimeFigureOut">
              <a:rPr lang="ru-RU"/>
              <a:pPr>
                <a:defRPr/>
              </a:pPr>
              <a:t>13.02.2020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9D75-5F4A-4397-B546-220AD97F79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A8855-9A38-465B-8435-939E589A421F}" type="datetimeFigureOut">
              <a:rPr lang="ru-RU"/>
              <a:pPr>
                <a:defRPr/>
              </a:pPr>
              <a:t>13.02.2020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72D64-D744-4C39-9201-9AD5484F53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B773A-858B-4ACA-997D-B254E9562280}" type="datetimeFigureOut">
              <a:rPr lang="ru-RU"/>
              <a:pPr>
                <a:defRPr/>
              </a:pPr>
              <a:t>13.02.2020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C146-BA75-4B7B-86BB-71441EB82E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DAFD-1D76-42C4-857E-A7DE42CCB818}" type="datetimeFigureOut">
              <a:rPr lang="ru-RU"/>
              <a:pPr>
                <a:defRPr/>
              </a:pPr>
              <a:t>13.02.2020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0668C-9557-4892-BC2C-42735A645F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D4239-3145-4FE3-9BF4-6D02C9016048}" type="datetimeFigureOut">
              <a:rPr lang="ru-RU"/>
              <a:pPr>
                <a:defRPr/>
              </a:pPr>
              <a:t>13.02.2020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385EA-A441-4493-BEC5-677137EACE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60F8-2D34-45AE-9C30-B2BC02A8A8F0}" type="datetimeFigureOut">
              <a:rPr lang="ru-RU"/>
              <a:pPr>
                <a:defRPr/>
              </a:pPr>
              <a:t>13.02.2020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B466D-0730-4723-A816-856EBD3CB1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A5BF8-CEFF-4498-9E5B-0659B1BEA140}" type="datetimeFigureOut">
              <a:rPr lang="ru-RU"/>
              <a:pPr>
                <a:defRPr/>
              </a:pPr>
              <a:t>13.02.2020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411B1-DBE8-4504-9E58-03DE57CD9B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52A29-64BE-47EC-A752-C8237B6688A4}" type="datetimeFigureOut">
              <a:rPr lang="ru-RU"/>
              <a:pPr>
                <a:defRPr/>
              </a:pPr>
              <a:t>13.02.2020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7791E-071A-435A-9D78-115F50E04F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E6D3-526A-4EA5-9047-E4221578B1B7}" type="datetimeFigureOut">
              <a:rPr lang="ru-RU"/>
              <a:pPr>
                <a:defRPr/>
              </a:pPr>
              <a:t>13.02.2020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A9D2F-F98D-4F0F-8F02-8D6D8CF8A8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C37D-6148-4073-A707-89C011CF4259}" type="datetimeFigureOut">
              <a:rPr lang="ru-RU"/>
              <a:pPr>
                <a:defRPr/>
              </a:pPr>
              <a:t>13.02.2020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F4AC6-615E-4D93-8FB4-7688C78EC8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/>
              <a:pPr>
                <a:defRPr/>
              </a:pPr>
              <a:t>13.02.2020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1530D3-511C-4B54-ADD1-26E4A84C04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357290" y="3887801"/>
            <a:ext cx="7358063" cy="1470025"/>
          </a:xfrm>
        </p:spPr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  <a:latin typeface="Century" pitchFamily="18" charset="0"/>
              </a:rPr>
              <a:t>Муниципальное  бюджетное  дошкольное </a:t>
            </a:r>
            <a:br>
              <a:rPr lang="ru-RU" sz="32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Century" pitchFamily="18" charset="0"/>
              </a:rPr>
              <a:t>образовательное учреждение</a:t>
            </a:r>
            <a:br>
              <a:rPr lang="ru-RU" sz="32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Century" pitchFamily="18" charset="0"/>
              </a:rPr>
              <a:t>детский сад общеразвивающего вида  </a:t>
            </a:r>
            <a:br>
              <a:rPr lang="ru-RU" sz="32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Century" pitchFamily="18" charset="0"/>
              </a:rPr>
              <a:t>№ 5 «Звездочка»</a:t>
            </a:r>
            <a:endParaRPr lang="ru-RU" sz="3200" b="1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57158" y="2289810"/>
          <a:ext cx="8429684" cy="3925272"/>
        </p:xfrm>
        <a:graphic>
          <a:graphicData uri="http://schemas.openxmlformats.org/drawingml/2006/table">
            <a:tbl>
              <a:tblPr/>
              <a:tblGrid>
                <a:gridCol w="930151"/>
                <a:gridCol w="927237"/>
                <a:gridCol w="1171437"/>
                <a:gridCol w="1323061"/>
                <a:gridCol w="1077402"/>
                <a:gridCol w="500066"/>
                <a:gridCol w="857256"/>
                <a:gridCol w="741351"/>
                <a:gridCol w="901723"/>
              </a:tblGrid>
              <a:tr h="1811664">
                <a:tc rowSpan="2">
                  <a:txBody>
                    <a:bodyPr/>
                    <a:lstStyle/>
                    <a:p>
                      <a:pPr marR="673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Год</a:t>
                      </a:r>
                      <a:endParaRPr lang="ru-RU" sz="1600" b="1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933" marR="569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Образование</a:t>
                      </a:r>
                      <a:endParaRPr lang="ru-RU" sz="1600" b="1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933" marR="569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Категория</a:t>
                      </a:r>
                      <a:endParaRPr lang="ru-RU" sz="1600" b="1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933" marR="569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Курсы повышения </a:t>
                      </a:r>
                      <a:r>
                        <a:rPr lang="ru-RU" sz="1600" b="1" dirty="0" err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квалифика</a:t>
                      </a:r>
                      <a:endParaRPr lang="ru-RU" sz="1600" b="1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R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ции</a:t>
                      </a:r>
                      <a:endParaRPr lang="ru-RU" sz="1600" b="1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933" marR="569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8116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673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высшее</a:t>
                      </a:r>
                      <a:endParaRPr lang="ru-RU" sz="16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933" marR="569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Обучение</a:t>
                      </a:r>
                      <a:endParaRPr lang="ru-RU" sz="16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R="673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 ВУЗе</a:t>
                      </a:r>
                      <a:endParaRPr lang="ru-RU" sz="16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933" marR="569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Среднее профессиональное</a:t>
                      </a:r>
                      <a:endParaRPr lang="ru-RU" sz="16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933" marR="569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Высшая</a:t>
                      </a:r>
                      <a:endParaRPr lang="ru-RU" sz="1600" b="1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933" marR="569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1-я</a:t>
                      </a:r>
                      <a:endParaRPr lang="ru-RU" sz="16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933" marR="569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Соответствие занимаемой должности</a:t>
                      </a:r>
                      <a:endParaRPr lang="ru-RU" sz="16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933" marR="569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Не имеют</a:t>
                      </a:r>
                      <a:endParaRPr lang="ru-RU" sz="16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933" marR="569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933" marR="569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01944">
                <a:tc>
                  <a:txBody>
                    <a:bodyPr/>
                    <a:lstStyle/>
                    <a:p>
                      <a:pPr marR="673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2019 </a:t>
                      </a:r>
                      <a:endParaRPr lang="ru-RU" sz="1600" b="1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933" marR="569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</a:t>
                      </a:r>
                      <a:endParaRPr lang="ru-RU" sz="16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933" marR="569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6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933" marR="569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lang="ru-RU" sz="16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933" marR="569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ru-RU" sz="16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933" marR="569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</a:t>
                      </a:r>
                      <a:endParaRPr lang="ru-RU" sz="16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933" marR="569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6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933" marR="569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6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933" marR="569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endParaRPr lang="ru-RU" sz="1600" b="1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933" marR="569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57158" y="1357298"/>
            <a:ext cx="8229600" cy="929524"/>
          </a:xfrm>
        </p:spPr>
        <p:txBody>
          <a:bodyPr>
            <a:noAutofit/>
          </a:bodyPr>
          <a:lstStyle/>
          <a:p>
            <a:pPr>
              <a:lnSpc>
                <a:spcPts val="4000"/>
              </a:lnSpc>
            </a:pP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Качество воспитательно-образовательного процесса.</a:t>
            </a:r>
            <a:b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6737" name="Rectangle 1"/>
          <p:cNvSpPr>
            <a:spLocks noChangeArrowheads="1"/>
          </p:cNvSpPr>
          <p:nvPr/>
        </p:nvSpPr>
        <p:spPr bwMode="auto">
          <a:xfrm>
            <a:off x="32" y="2143117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Содержание и условия осуществления 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воспитательно-образовательного  процесса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6738" name="Rectangle 2"/>
          <p:cNvSpPr>
            <a:spLocks noChangeArrowheads="1"/>
          </p:cNvSpPr>
          <p:nvPr/>
        </p:nvSpPr>
        <p:spPr bwMode="auto">
          <a:xfrm>
            <a:off x="142844" y="2714620"/>
            <a:ext cx="857256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6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Главной  целью  воспитательно-образовательного    процесса  в  ДОО является создание благоприятных условий для полноценного проживания ребенком дошкольного детства, формирования основ базовой культуры личности,  всестороннее развитие психических и физических качеств в соответствии с возрастными и индивидуальными особенностями, подготовка ребенка к жизни в современном мире.</a:t>
            </a:r>
          </a:p>
          <a:p>
            <a:r>
              <a:rPr lang="ru-RU" sz="16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Образовательная  деятельность  ведётся  на  русском  языке,  в  очной форме, нормативный  срок  обучения  5  лет,  уровень  образования  – дошкольное образование.</a:t>
            </a:r>
          </a:p>
          <a:p>
            <a:r>
              <a:rPr lang="ru-RU" sz="16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Образовательный  процесс  в  ДОО  строится  с  учетом  контингента воспитанников,  их  индивидуальных  и  возрастных  особенностей  в соответствии с требованиями ООП ДО. </a:t>
            </a:r>
          </a:p>
          <a:p>
            <a:r>
              <a:rPr lang="ru-RU" sz="16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Основная образовательная программа муниципального бюджетного дошкольного образовательного учреждения детского сада №5 «Звездочка»  разработана </a:t>
            </a:r>
          </a:p>
          <a:p>
            <a:r>
              <a:rPr lang="ru-RU" sz="16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в  соответствии с федеральным государственным стандартом,  Примерной образовательной программой дошкольного образования.</a:t>
            </a:r>
          </a:p>
          <a:p>
            <a:endParaRPr lang="ru-RU" sz="1600" b="1" dirty="0" smtClean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-1-6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768" y="5286388"/>
            <a:ext cx="1857356" cy="1394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16738" name="Rectangle 2"/>
          <p:cNvSpPr>
            <a:spLocks noChangeArrowheads="1"/>
          </p:cNvSpPr>
          <p:nvPr/>
        </p:nvSpPr>
        <p:spPr bwMode="auto">
          <a:xfrm>
            <a:off x="285720" y="1857364"/>
            <a:ext cx="857256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22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Основное приоритетное направление, осуществляемое в нашем детском саду, -  </a:t>
            </a: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это охрана и укрепление здоровья детей.</a:t>
            </a:r>
          </a:p>
          <a:p>
            <a:pPr algn="just"/>
            <a:r>
              <a:rPr lang="ru-RU" sz="22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Особое внимание в детском саду уделяется организации спортивных праздников, состоящих в активном приобщении детей к занятиям физической культурой. </a:t>
            </a:r>
          </a:p>
          <a:p>
            <a:pPr algn="just"/>
            <a:r>
              <a:rPr lang="ru-RU" sz="22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На физкультурных занятиях осуществляется индивидуально-дифференцированный подход к детям: при определении нагрузок учитываются уровень физической подготовки и здоровья, половые особенности. </a:t>
            </a:r>
          </a:p>
        </p:txBody>
      </p:sp>
      <p:pic>
        <p:nvPicPr>
          <p:cNvPr id="5" name="Рисунок 4" descr="IMG_24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811" y="4857760"/>
            <a:ext cx="2804495" cy="18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248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0694" y="4864838"/>
            <a:ext cx="2772000" cy="1850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16738" name="Rectangle 2"/>
          <p:cNvSpPr>
            <a:spLocks noChangeArrowheads="1"/>
          </p:cNvSpPr>
          <p:nvPr/>
        </p:nvSpPr>
        <p:spPr bwMode="auto">
          <a:xfrm>
            <a:off x="285720" y="1928803"/>
            <a:ext cx="8572560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600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Показатели состояния здоровья воспитанников:</a:t>
            </a:r>
          </a:p>
          <a:p>
            <a:endParaRPr lang="ru-RU" sz="2000" b="1" dirty="0" smtClean="0"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 smtClean="0"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 smtClean="0"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b="1" dirty="0" smtClean="0"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685800" algn="l"/>
              </a:tabLst>
            </a:pPr>
            <a:endParaRPr lang="ru-RU" sz="1600" b="1" dirty="0" smtClean="0"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>
                <a:tab pos="180975" algn="l"/>
                <a:tab pos="685800" algn="l"/>
              </a:tabLst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71538" y="2357430"/>
          <a:ext cx="6429420" cy="4416552"/>
        </p:xfrm>
        <a:graphic>
          <a:graphicData uri="http://schemas.openxmlformats.org/drawingml/2006/table">
            <a:tbl>
              <a:tblPr/>
              <a:tblGrid>
                <a:gridCol w="2571317"/>
                <a:gridCol w="995737"/>
                <a:gridCol w="992728"/>
                <a:gridCol w="934819"/>
                <a:gridCol w="934819"/>
              </a:tblGrid>
              <a:tr h="60235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Показатели состояния здоровья за 2  года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2017</a:t>
                      </a:r>
                      <a:endParaRPr lang="ru-RU" sz="1800" b="1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2018</a:t>
                      </a:r>
                      <a:endParaRPr lang="ru-RU" sz="1800" b="1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2019</a:t>
                      </a:r>
                      <a:endParaRPr lang="ru-RU" sz="1800" b="1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17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Число случаев заболеваний в год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165</a:t>
                      </a:r>
                      <a:endParaRPr lang="ru-RU" sz="1800" b="1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170</a:t>
                      </a:r>
                      <a:endParaRPr lang="ru-RU" sz="1800" b="1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155</a:t>
                      </a:r>
                      <a:endParaRPr lang="ru-RU" sz="1800" b="1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17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Заболеваемость в детоднях на 1 ребенка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  <a:endParaRPr lang="ru-RU" sz="1800" b="1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17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Индекс здоровья, 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6%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6%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6,5%</a:t>
                      </a:r>
                      <a:endParaRPr lang="ru-RU" sz="1800" b="1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235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Дети с хроническими заболеваниями (ф.30), 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ru-RU" sz="1800" b="1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176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Группа здоровья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endParaRPr lang="ru-RU" sz="1800" b="1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1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125</a:t>
                      </a:r>
                      <a:endParaRPr lang="ru-RU" sz="1800" b="1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122</a:t>
                      </a:r>
                      <a:endParaRPr lang="ru-RU" sz="1800" b="1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1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III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endParaRPr lang="ru-RU" sz="1800" b="1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1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IV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endParaRPr lang="ru-RU" sz="1800" b="1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366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800" b="1">
                        <a:solidFill>
                          <a:srgbClr val="9933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800" b="1">
                        <a:solidFill>
                          <a:srgbClr val="9933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66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800" b="1" dirty="0">
                        <a:solidFill>
                          <a:srgbClr val="9933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800" b="1">
                        <a:solidFill>
                          <a:srgbClr val="9933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0034" y="2143116"/>
            <a:ext cx="821537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В 2019 году </a:t>
            </a:r>
            <a:r>
              <a:rPr lang="ru-RU" sz="2000" b="1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выпустилось</a:t>
            </a:r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в школу 22 человек:</a:t>
            </a:r>
          </a:p>
          <a:p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- с нарушением осанки –  4 человека</a:t>
            </a:r>
          </a:p>
          <a:p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- с нарушением остроты зрения –  1 </a:t>
            </a:r>
          </a:p>
          <a:p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- нарушением остроты слуха – нет</a:t>
            </a:r>
          </a:p>
          <a:p>
            <a:endParaRPr lang="ru-RU" sz="2000" b="1" dirty="0" smtClean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Дополнительным образованием охвачено 22% воспитанников. </a:t>
            </a:r>
          </a:p>
          <a:p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По состоянию на 31.12.2019г. в детском саду занимается в кружках </a:t>
            </a:r>
          </a:p>
          <a:p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28 детей в возрасте от 5 до 7 лет. </a:t>
            </a:r>
          </a:p>
          <a:p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Работают следующие кружки:</a:t>
            </a:r>
          </a:p>
          <a:p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- «Ритмопластика» -   музыкально-художественная   деятельность</a:t>
            </a:r>
          </a:p>
          <a:p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- «Теремок» - театрализованная деятельность</a:t>
            </a:r>
            <a:endParaRPr lang="ru-RU" sz="2000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363357"/>
            <a:ext cx="9144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Мониторинг физического развития детей на конец учебного года показал, что из 96 обследованных детей (кроме  группы раннего возраста) имеют: </a:t>
            </a:r>
          </a:p>
          <a:p>
            <a:pPr algn="just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              уровень -  высокий:  58 ч. – 61%</a:t>
            </a:r>
          </a:p>
          <a:p>
            <a:pPr algn="just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   средний:   36 ч. – 37%</a:t>
            </a:r>
          </a:p>
          <a:p>
            <a:pPr algn="just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      низкий:   2 ч. -   2%</a:t>
            </a:r>
          </a:p>
          <a:p>
            <a:pPr algn="just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	Положительная динамика физического развития детей ДОО в сравнении с началом учебного года составила 47 % (начало года: в.у. – 25ч - 26%, с.у. – 59ч–63%, н.у. – 12ч. – 11%). </a:t>
            </a:r>
          </a:p>
          <a:p>
            <a:pPr algn="just"/>
            <a:r>
              <a:rPr lang="ru-RU" sz="2000" b="1" dirty="0" smtClean="0"/>
              <a:t>     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Такие положительные результаты дает грамотная организация медико-педагогического контроля за физическим развитием детей со стороны медицинского персонала и инструктора по физкультуре.</a:t>
            </a:r>
            <a:endParaRPr lang="ru-RU" sz="20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endParaRPr lang="ru-RU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endParaRPr lang="ru-RU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681598"/>
            <a:ext cx="72471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1928802"/>
            <a:ext cx="857256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Образовательный процесс в ДОО организован в соответствии с  требованиями,  предъявляемыми  законодательством  к  дошкольному образованию  и  направлен  на  сохранение  и  укрепление  здоровья воспитанников, предоставление равных возможностей для их полноценного развития  и  подготовки  к  дальнейшей  учебной  деятельности  и  жизни  в современных условиях. Количество и продолжительность непосредственно образовательной  деятельности  устанавливаются  в  соответствии  с санитарно-гигиеническими нормами и требованиями. Организация учебно-воспитательного процесса строилась на педагогически  обоснованном  выборе  программ  (в  соответствии  с лицензией),  обеспечивающих  получение  образования,  соответствующего государственному стандарту дошкольного образования.</a:t>
            </a:r>
            <a:endParaRPr lang="ru-RU" sz="2200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177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4" y="2000240"/>
            <a:ext cx="4286248" cy="2861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178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8" y="3571876"/>
            <a:ext cx="4284000" cy="2859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7224" y="1895765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Взаимодействие с родителями -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844" y="2295307"/>
            <a:ext cx="8715436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это сложная и важная часть деятельности педагогического коллектива, включающая повышение уровня педагогических знаний, умений и навыков родителей; помощь педагогов родителям в семейном воспитании для создания необходимых условий правильного воспитания детей; взаимодействие воспитателей и родителей в процессе развития детей. Детский сад всегда стремился усилить своё влияние на семью, чтобы с её помощью реализовать возможности и развивать способности ребёнка. В современных условиях дошкольное учреждение становится всё более открытой социально-педагогической системой, стремится к диалогу, межличностному общению, широкому социальному взаимодействию.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2844" y="2295307"/>
            <a:ext cx="88583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Для решения этих задач используются различные формы работы: </a:t>
            </a:r>
          </a:p>
          <a:p>
            <a:pPr>
              <a:buBlip>
                <a:blip r:embed="rId2"/>
              </a:buBlip>
            </a:pPr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  общие и групповые родительские собрания, </a:t>
            </a:r>
          </a:p>
          <a:p>
            <a:pPr>
              <a:buBlip>
                <a:blip r:embed="rId2"/>
              </a:buBlip>
            </a:pPr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  тематические консультации, </a:t>
            </a:r>
          </a:p>
          <a:p>
            <a:pPr>
              <a:buBlip>
                <a:blip r:embed="rId2"/>
              </a:buBlip>
            </a:pPr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  проведение совместных мероприятий для детей и родителей,</a:t>
            </a:r>
          </a:p>
          <a:p>
            <a:pPr>
              <a:buBlip>
                <a:blip r:embed="rId2"/>
              </a:buBlip>
            </a:pPr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  анкетирование, </a:t>
            </a:r>
          </a:p>
          <a:p>
            <a:pPr>
              <a:buBlip>
                <a:blip r:embed="rId2"/>
              </a:buBlip>
            </a:pPr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  наглядная информация, </a:t>
            </a:r>
          </a:p>
          <a:p>
            <a:pPr>
              <a:buBlip>
                <a:blip r:embed="rId2"/>
              </a:buBlip>
            </a:pPr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  показ занятий для родителей, </a:t>
            </a:r>
          </a:p>
          <a:p>
            <a:pPr>
              <a:buBlip>
                <a:blip r:embed="rId2"/>
              </a:buBlip>
            </a:pPr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  создание предметно-развивающей среды,</a:t>
            </a:r>
          </a:p>
          <a:p>
            <a:pPr>
              <a:buBlip>
                <a:blip r:embed="rId2"/>
              </a:buBlip>
            </a:pPr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  Дни открытых дверей, </a:t>
            </a:r>
          </a:p>
          <a:p>
            <a:pPr>
              <a:buBlip>
                <a:blip r:embed="rId2"/>
              </a:buBlip>
            </a:pPr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  выставки совместных работ.</a:t>
            </a:r>
          </a:p>
          <a:p>
            <a:pPr algn="just"/>
            <a:endParaRPr lang="ru-RU" sz="2000" b="1" dirty="0" smtClean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61443" name="Picture 3" descr="http://ds341.omsk.obr55.ru/files/2017/04/24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3582000"/>
            <a:ext cx="2809125" cy="327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285720" y="2643182"/>
            <a:ext cx="6572296" cy="1500198"/>
          </a:xfrm>
        </p:spPr>
        <p:txBody>
          <a:bodyPr/>
          <a:lstStyle/>
          <a:p>
            <a:pPr algn="ctr">
              <a:lnSpc>
                <a:spcPts val="2000"/>
              </a:lnSpc>
              <a:buNone/>
            </a:pPr>
            <a:r>
              <a:rPr lang="ru-R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«</a:t>
            </a:r>
            <a:r>
              <a:rPr lang="ru-RU" sz="2800" b="1" i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Каждый ребенок — </a:t>
            </a:r>
            <a:endParaRPr lang="ru-RU" sz="2800" b="1" i="1" dirty="0" smtClean="0"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2000"/>
              </a:lnSpc>
              <a:buNone/>
            </a:pPr>
            <a:r>
              <a:rPr lang="ru-RU" sz="2800" b="1" i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</a:t>
            </a:r>
            <a:r>
              <a:rPr lang="ru-RU" sz="2800" b="1" i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разный вид цветка, </a:t>
            </a:r>
            <a:endParaRPr lang="ru-RU" sz="2800" b="1" i="1" dirty="0" smtClean="0"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2000"/>
              </a:lnSpc>
              <a:buNone/>
            </a:pPr>
            <a:r>
              <a:rPr lang="ru-RU" sz="2800" b="1" i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 </a:t>
            </a:r>
            <a:r>
              <a:rPr lang="ru-RU" sz="2800" b="1" i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вместе они делают этот </a:t>
            </a:r>
            <a:r>
              <a:rPr lang="ru-RU" sz="2800" b="1" i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мир</a:t>
            </a:r>
          </a:p>
          <a:p>
            <a:pPr algn="ctr">
              <a:lnSpc>
                <a:spcPts val="2000"/>
              </a:lnSpc>
              <a:buNone/>
            </a:pPr>
            <a:r>
              <a:rPr lang="ru-RU" sz="2800" b="1" i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прекрасным </a:t>
            </a:r>
            <a:r>
              <a:rPr lang="ru-RU" sz="2800" b="1" i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садом»</a:t>
            </a:r>
            <a:endParaRPr lang="ru-RU" sz="2800" b="1" dirty="0" smtClean="0"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r>
              <a:rPr lang="ru-RU" sz="2800" b="1" i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</a:t>
            </a:r>
            <a:br>
              <a:rPr lang="ru-RU" sz="2800" b="1" i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i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i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800" b="1" dirty="0"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zwalls_ru-269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43042" y="142852"/>
            <a:ext cx="3960000" cy="247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3840x2400-e145348243697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35164">
            <a:off x="212212" y="4321088"/>
            <a:ext cx="3420000" cy="213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desktopwallpapers_org__ua-7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83652">
            <a:off x="3934802" y="4365077"/>
            <a:ext cx="3420000" cy="205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13665" name="Rectangle 1"/>
          <p:cNvSpPr>
            <a:spLocks noChangeArrowheads="1"/>
          </p:cNvSpPr>
          <p:nvPr/>
        </p:nvSpPr>
        <p:spPr bwMode="auto">
          <a:xfrm>
            <a:off x="357158" y="2000240"/>
            <a:ext cx="8429684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В ОО создаются условия для максимального удовлетворения запросов</a:t>
            </a:r>
          </a:p>
          <a:p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родителей детей дошкольного возраста по их воспитанию и обучению. Родители получают информацию о целях и задачах учреждения, имеют возможность обсуждать различные вопросы пребывания ребенка в ДОО, участвовать в жизнедеятельности детского сада. По результатам анкетирования «Выявление  удовлетворенности родителей работой дошкольного образовательного учреждения МБДОУ </a:t>
            </a:r>
            <a:r>
              <a:rPr lang="ru-RU" sz="2000" b="1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/с №5 «Звездочка» и его педагогического </a:t>
            </a:r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коллектива», </a:t>
            </a:r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в котором приняло участие 82% родителей, удовлетворенность родителей образовательной услугой составляет 97%.</a:t>
            </a:r>
          </a:p>
          <a:p>
            <a:pPr algn="just"/>
            <a:endParaRPr lang="ru-RU" sz="2000" b="1" dirty="0" smtClean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1" dirty="0" smtClean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69875" algn="l"/>
              </a:tabLst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36" y="4768358"/>
            <a:ext cx="2785608" cy="2089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1"/>
          <p:cNvSpPr>
            <a:spLocks noChangeArrowheads="1"/>
          </p:cNvSpPr>
          <p:nvPr/>
        </p:nvSpPr>
        <p:spPr bwMode="auto">
          <a:xfrm>
            <a:off x="214282" y="2022827"/>
            <a:ext cx="8643998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Для родителей и детей, не посещающих детский сад, организован консультационный пункт. В КП родители и дети имеют возможность получить консультации педагогов по развитию и воспитанию детей, коррекционную помощь, принять участие в праздничных мероприятиях ДОО. Работа специалистов КП позволяет правильно организовать развитие детей в домашних условиях, способствует повышению педагогической грамотности родителей, позволяет создать условия для благоприятной адаптации детей в детском саду. В 2019 году услугами КП воспользовалось  15 семей, проживающих в п. Бурмакино.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000" b="1" i="0" u="none" strike="noStrike" normalizeH="0" baseline="0" dirty="0" smtClean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000" b="1" i="0" u="none" strike="noStrike" normalizeH="0" baseline="0" dirty="0" smtClean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5438648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64" y="4879631"/>
            <a:ext cx="2798144" cy="1978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214282" y="2857497"/>
            <a:ext cx="8501122" cy="3286148"/>
          </a:xfrm>
          <a:noFill/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В   2019  учебном  году  воспитанники  ДОО  имели  возможность реализовать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свой творческий потенциал в различных конкурсах, викторинах, акциях,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олимпиадах  и  др.  В  подготовке  воспитанников  приняли  участие педагоги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ДОО.  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Конкурсы  позволили  детям и педагогам проявить свои знания, умения,  а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также    творческие  способности, интеллектуальный  потенциал, осознание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ребенком  своих  возможностей  и индивидуальных  особенностей,  умение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общаться  и  сотрудничать  со взрослыми и сверстниками. </a:t>
            </a:r>
          </a:p>
          <a:p>
            <a:pPr algn="just">
              <a:lnSpc>
                <a:spcPts val="2000"/>
              </a:lnSpc>
              <a:spcBef>
                <a:spcPts val="0"/>
              </a:spcBef>
              <a:buNone/>
            </a:pPr>
            <a:endParaRPr lang="ru-RU" sz="1800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+mn-ea"/>
              <a:cs typeface="+mn-cs"/>
            </a:endParaRPr>
          </a:p>
          <a:p>
            <a:pPr algn="just">
              <a:buNone/>
            </a:pPr>
            <a:endParaRPr lang="ru-RU" sz="1800" b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85852" y="2191400"/>
            <a:ext cx="6072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Достижения  ДОО в 2019  году</a:t>
            </a:r>
            <a:r>
              <a:rPr lang="ru-RU" sz="2800" dirty="0" smtClean="0">
                <a:solidFill>
                  <a:srgbClr val="C00000"/>
                </a:solidFill>
              </a:rPr>
              <a:t>  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42844" y="2500306"/>
            <a:ext cx="8858312" cy="4500594"/>
          </a:xfrm>
          <a:noFill/>
        </p:spPr>
        <p:txBody>
          <a:bodyPr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В  дошкольном  учреждении  создана  материально-техническая  база  для жизнеобеспечения и развития детей.</a:t>
            </a:r>
          </a:p>
          <a:p>
            <a:pPr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В  2019  году  продолжалась  работа  по  благоустройству  прогулочных участков ДОО,  а именно проводилось  их  оснащение  малыми  игровыми формами  и спортивным оборудованием: </a:t>
            </a:r>
          </a:p>
          <a:p>
            <a:r>
              <a:rPr lang="ru-RU" sz="18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бум переправа – 1 шт. </a:t>
            </a:r>
          </a:p>
          <a:p>
            <a:r>
              <a:rPr lang="ru-RU" sz="18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- стол теннисный – 1 шт.</a:t>
            </a:r>
            <a:endParaRPr lang="ru-RU" sz="1800" dirty="0" smtClean="0"/>
          </a:p>
          <a:p>
            <a:r>
              <a:rPr lang="ru-RU" sz="18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- столик детский - 2 шт.</a:t>
            </a:r>
          </a:p>
          <a:p>
            <a:r>
              <a:rPr lang="ru-RU" sz="18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- скамейка «</a:t>
            </a:r>
            <a:r>
              <a:rPr lang="ru-RU" sz="1800" b="1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Грузовичек</a:t>
            </a:r>
            <a:r>
              <a:rPr lang="ru-RU" sz="18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» – 1 шт.</a:t>
            </a:r>
          </a:p>
          <a:p>
            <a:r>
              <a:rPr lang="ru-RU" sz="18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Раздевальные комнаты, группы и коридоры ДОО</a:t>
            </a:r>
          </a:p>
          <a:p>
            <a:r>
              <a:rPr lang="ru-RU" sz="18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- стенды для презентации образовательной деятельности  –  2 шт.</a:t>
            </a:r>
          </a:p>
          <a:p>
            <a:pPr>
              <a:spcBef>
                <a:spcPts val="0"/>
              </a:spcBef>
              <a:buFontTx/>
              <a:buChar char="-"/>
            </a:pPr>
            <a:endParaRPr lang="ru-RU" sz="1800" b="1" dirty="0" smtClean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b="1" dirty="0" smtClean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8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8596" y="1974827"/>
            <a:ext cx="80724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Качество материально-технической базы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 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42844" y="2285992"/>
            <a:ext cx="8858312" cy="4500594"/>
          </a:xfrm>
          <a:noFill/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Проведены ремонты:</a:t>
            </a:r>
          </a:p>
          <a:p>
            <a:r>
              <a:rPr lang="ru-RU" sz="18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- текущий ремонт помещений детского сада, замена дверей в раздевальных и групповых комнатах</a:t>
            </a:r>
          </a:p>
          <a:p>
            <a:r>
              <a:rPr lang="ru-RU" sz="18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      В 2019 году  проведен анализ состояния методического обеспечения ООП ДОО и пространственно-развивающей среды ДОО  в соответствии с ФГОС ДО, составлен  необходимый перечень оборудования, которое будет приобретаться в рамках финансового обеспечения, изготовляться руками педагогов и родителей (нестандартное оборудование)</a:t>
            </a:r>
          </a:p>
          <a:p>
            <a:r>
              <a:rPr lang="ru-RU" sz="18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      Администрацией детского сада используются все доступные для пополнения МТБ  средства:  рациональное  расходование  выделяемых  средств,  изготовление пособий  силами  педагогов  и  родителей.    Таким  образом,  ведется целенаправленная и систематичная работа по  данному направлению. </a:t>
            </a:r>
          </a:p>
          <a:p>
            <a:pPr algn="just">
              <a:spcBef>
                <a:spcPts val="0"/>
              </a:spcBef>
              <a:buNone/>
            </a:pPr>
            <a:endParaRPr lang="ru-RU" sz="1800" b="1" dirty="0" smtClean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800" b="1" dirty="0" smtClean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8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71406" y="2214554"/>
            <a:ext cx="8929750" cy="4071966"/>
          </a:xfrm>
          <a:noFill/>
        </p:spPr>
        <p:txBody>
          <a:bodyPr>
            <a:normAutofit/>
          </a:bodyPr>
          <a:lstStyle/>
          <a:p>
            <a:pPr algn="just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1600" b="1" dirty="0" smtClean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Основой организации питания детей в дошкольном  учреждении является</a:t>
            </a:r>
          </a:p>
          <a:p>
            <a:pPr algn="just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1600" b="1" dirty="0" smtClean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соблюдение наборов продуктов  питания и рационов питания.</a:t>
            </a:r>
          </a:p>
          <a:p>
            <a:pPr>
              <a:lnSpc>
                <a:spcPts val="1400"/>
              </a:lnSpc>
              <a:buNone/>
            </a:pPr>
            <a:r>
              <a:rPr lang="ru-RU" sz="16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Питание 4-х разовое: завтрак, второй завтрак в 10 часов: сок или фрукт, обед, полдник. </a:t>
            </a:r>
          </a:p>
          <a:p>
            <a:pPr>
              <a:lnSpc>
                <a:spcPts val="1400"/>
              </a:lnSpc>
              <a:buNone/>
            </a:pPr>
            <a:r>
              <a:rPr lang="ru-RU" sz="16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В детском саду составлено примерное 2-х недельное меню, что позволяет более точно</a:t>
            </a:r>
          </a:p>
          <a:p>
            <a:pPr>
              <a:lnSpc>
                <a:spcPts val="1400"/>
              </a:lnSpc>
              <a:buNone/>
            </a:pPr>
            <a:r>
              <a:rPr lang="ru-RU" sz="16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распределить продукты с учетом их калорийности и химического состава, облегчает </a:t>
            </a:r>
          </a:p>
          <a:p>
            <a:pPr>
              <a:lnSpc>
                <a:spcPts val="1400"/>
              </a:lnSpc>
              <a:buNone/>
            </a:pPr>
            <a:r>
              <a:rPr lang="ru-RU" sz="16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своевременную доставку продуктов в учреждение. На основании 2-х недельного меню </a:t>
            </a:r>
          </a:p>
          <a:p>
            <a:pPr>
              <a:lnSpc>
                <a:spcPts val="1500"/>
              </a:lnSpc>
              <a:buNone/>
            </a:pPr>
            <a:r>
              <a:rPr lang="ru-RU" sz="16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составляется рабочее ежедневное меню. </a:t>
            </a:r>
          </a:p>
          <a:p>
            <a:pPr>
              <a:lnSpc>
                <a:spcPts val="1500"/>
              </a:lnSpc>
              <a:buNone/>
            </a:pPr>
            <a:r>
              <a:rPr lang="ru-RU" sz="16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Для организации питания детей проводились электронные аукционы по закупке продуктов питания.</a:t>
            </a:r>
          </a:p>
          <a:p>
            <a:pPr>
              <a:lnSpc>
                <a:spcPts val="1500"/>
              </a:lnSpc>
              <a:buNone/>
            </a:pPr>
            <a:r>
              <a:rPr lang="ru-RU" sz="16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Продуктами питания обеспечивали:  ООО «ФЕРТ» г. Ярославль, </a:t>
            </a:r>
          </a:p>
          <a:p>
            <a:pPr>
              <a:lnSpc>
                <a:spcPts val="1500"/>
              </a:lnSpc>
              <a:buNone/>
            </a:pPr>
            <a:r>
              <a:rPr lang="ru-RU" sz="16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ООО «ЧАРА» г. Ярославль.</a:t>
            </a:r>
          </a:p>
          <a:p>
            <a:pPr>
              <a:lnSpc>
                <a:spcPts val="1500"/>
              </a:lnSpc>
              <a:buNone/>
            </a:pPr>
            <a:r>
              <a:rPr lang="ru-RU" sz="16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Контроль за правильной организации питания детей </a:t>
            </a:r>
          </a:p>
          <a:p>
            <a:pPr>
              <a:lnSpc>
                <a:spcPts val="1500"/>
              </a:lnSpc>
              <a:buNone/>
            </a:pPr>
            <a:r>
              <a:rPr lang="ru-RU" sz="16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в дошкольном учреждении осуществляется старшей медсестрой </a:t>
            </a:r>
          </a:p>
          <a:p>
            <a:pPr>
              <a:lnSpc>
                <a:spcPts val="1500"/>
              </a:lnSpc>
              <a:buNone/>
            </a:pPr>
            <a:r>
              <a:rPr lang="ru-RU" sz="16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и руководителем ОО.</a:t>
            </a:r>
          </a:p>
          <a:p>
            <a:pPr algn="just">
              <a:lnSpc>
                <a:spcPts val="2000"/>
              </a:lnSpc>
              <a:spcBef>
                <a:spcPts val="0"/>
              </a:spcBef>
              <a:buNone/>
            </a:pPr>
            <a:endParaRPr lang="ru-RU" sz="1800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+mn-ea"/>
              <a:cs typeface="+mn-cs"/>
            </a:endParaRPr>
          </a:p>
          <a:p>
            <a:pPr algn="just">
              <a:buNone/>
            </a:pPr>
            <a:endParaRPr lang="ru-RU" sz="1800" b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2976" y="1785926"/>
            <a:ext cx="6072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Организация питания.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6348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05570" y="4357694"/>
            <a:ext cx="2738430" cy="2054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71406" y="785794"/>
            <a:ext cx="7429552" cy="4525963"/>
          </a:xfrm>
          <a:noFill/>
        </p:spPr>
        <p:txBody>
          <a:bodyPr>
            <a:normAutofit/>
          </a:bodyPr>
          <a:lstStyle/>
          <a:p>
            <a:pPr algn="just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1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      </a:t>
            </a:r>
          </a:p>
          <a:p>
            <a:pPr algn="just">
              <a:buNone/>
            </a:pPr>
            <a:endParaRPr lang="ru-RU" sz="1800" b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1824327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C00000"/>
                </a:solidFill>
              </a:rPr>
              <a:t>Финансовое обеспечение функционирования и развития ОО.</a:t>
            </a:r>
            <a:endParaRPr lang="ru-RU" sz="2200" dirty="0" smtClean="0">
              <a:solidFill>
                <a:srgbClr val="C00000"/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57158" y="2285992"/>
          <a:ext cx="8358246" cy="4429158"/>
        </p:xfrm>
        <a:graphic>
          <a:graphicData uri="http://schemas.openxmlformats.org/drawingml/2006/table">
            <a:tbl>
              <a:tblPr/>
              <a:tblGrid>
                <a:gridCol w="4669027"/>
                <a:gridCol w="1850851"/>
                <a:gridCol w="1838368"/>
              </a:tblGrid>
              <a:tr h="2473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Наименование показателей </a:t>
                      </a:r>
                      <a:endParaRPr lang="ru-RU" sz="1400" b="1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2018</a:t>
                      </a:r>
                      <a:endParaRPr lang="ru-RU" sz="1400" b="1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43" marR="5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2019</a:t>
                      </a:r>
                      <a:endParaRPr lang="ru-RU" sz="1400" b="1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43" marR="5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473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Объем средств учреждения</a:t>
                      </a:r>
                      <a:endParaRPr lang="ru-RU" sz="14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16491,2</a:t>
                      </a:r>
                      <a:endParaRPr lang="ru-RU" sz="1400" b="1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43" marR="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9933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16012,5</a:t>
                      </a:r>
                      <a:endParaRPr lang="ru-RU" sz="1100" b="1" dirty="0">
                        <a:solidFill>
                          <a:srgbClr val="9933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4946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Бюджетные средства</a:t>
                      </a:r>
                      <a:endParaRPr lang="ru-RU" sz="1400" b="1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в т.ч.</a:t>
                      </a:r>
                      <a:endParaRPr lang="ru-RU" sz="1400" b="1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15117,6</a:t>
                      </a:r>
                      <a:endParaRPr lang="ru-RU" sz="1400" b="1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43" marR="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9933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14660,9</a:t>
                      </a:r>
                      <a:endParaRPr lang="ru-RU" sz="1100" b="1">
                        <a:solidFill>
                          <a:srgbClr val="9933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9802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Увеличение стоимости основных средств</a:t>
                      </a:r>
                      <a:endParaRPr lang="ru-RU" sz="14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 игрушки, детская мебель, медоборудование, спортивный инвентарь и др.)</a:t>
                      </a:r>
                      <a:endParaRPr lang="ru-RU" sz="14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624,9</a:t>
                      </a:r>
                      <a:endParaRPr lang="ru-RU" sz="1400" b="1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43" marR="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9933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346,1</a:t>
                      </a:r>
                      <a:endParaRPr lang="ru-RU" sz="1100" b="1">
                        <a:solidFill>
                          <a:srgbClr val="9933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473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Оплата труда работников</a:t>
                      </a:r>
                      <a:endParaRPr lang="ru-RU" sz="14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7888,6</a:t>
                      </a:r>
                      <a:endParaRPr lang="ru-RU" sz="1400" b="1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43" marR="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9933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10833,6</a:t>
                      </a:r>
                      <a:endParaRPr lang="ru-RU" sz="1100" b="1">
                        <a:solidFill>
                          <a:srgbClr val="9933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473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Коммунальные услуги</a:t>
                      </a:r>
                      <a:endParaRPr lang="ru-RU" sz="14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1108,5</a:t>
                      </a:r>
                      <a:endParaRPr lang="ru-RU" sz="1400" b="1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43" marR="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9933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1247,13</a:t>
                      </a:r>
                      <a:endParaRPr lang="ru-RU" sz="1100" b="1">
                        <a:solidFill>
                          <a:srgbClr val="9933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4901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Услуги по содержанию имущества (ремонтные работы)</a:t>
                      </a:r>
                      <a:endParaRPr lang="ru-RU" sz="14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1098,7</a:t>
                      </a:r>
                      <a:endParaRPr lang="ru-RU" sz="1400" b="1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43" marR="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9933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339,2</a:t>
                      </a:r>
                      <a:endParaRPr lang="ru-RU" sz="1100" b="1">
                        <a:solidFill>
                          <a:srgbClr val="9933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473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Питание</a:t>
                      </a:r>
                      <a:endParaRPr lang="ru-RU" sz="14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1956,9</a:t>
                      </a:r>
                      <a:endParaRPr lang="ru-RU" sz="1400" b="1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43" marR="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9933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1993,6</a:t>
                      </a:r>
                      <a:endParaRPr lang="ru-RU" sz="1100" b="1">
                        <a:solidFill>
                          <a:srgbClr val="9933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9802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Увеличение стоимости материальных запасов в т.ч. </a:t>
                      </a:r>
                      <a:r>
                        <a:rPr lang="ru-RU" sz="1400" b="1" i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(хозяйственные средства, канцтовары, медикаменты, мягкий инвентарь, стройматериалы)</a:t>
                      </a:r>
                      <a:endParaRPr lang="ru-RU" sz="14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576,1</a:t>
                      </a:r>
                      <a:endParaRPr lang="ru-RU" sz="1400" b="1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43" marR="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9933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369,7</a:t>
                      </a:r>
                      <a:endParaRPr lang="ru-RU" sz="1100" b="1">
                        <a:solidFill>
                          <a:srgbClr val="9933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473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Внебюджетные средства</a:t>
                      </a:r>
                      <a:endParaRPr lang="ru-RU" sz="14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1373,6</a:t>
                      </a:r>
                      <a:endParaRPr lang="ru-RU" sz="1400" b="1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43" marR="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9933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1333,6</a:t>
                      </a:r>
                      <a:endParaRPr lang="ru-RU" sz="1100" b="1" dirty="0">
                        <a:solidFill>
                          <a:srgbClr val="9933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14282" y="1890679"/>
            <a:ext cx="878687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Льготами по оплате за содержание ребенка  воспользовались в размере: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2018 г.	                    2019 г.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100%  	             2 человека		4 человека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50%                      9 человек                         3 человек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В 2019 году 53 родителя  воспитанников  детского сада получали компенсацию части родительской платы за содержание ребенка в ОО</a:t>
            </a:r>
            <a:r>
              <a:rPr lang="ru-RU" sz="2000" dirty="0" smtClean="0"/>
              <a:t>.</a:t>
            </a:r>
          </a:p>
          <a:p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Детский сад работал в условиях бюджетного финансирования, а это значит, что расходовал средства в соответствии с их целевым назначением, добивался максимальной эффективности вложения ассигнований, выделенных Учреждению в соответствии с Планом финансово-хозяйственной деятельности на 2019 год. Муниципальным  заданием на 2019 г.</a:t>
            </a:r>
          </a:p>
          <a:p>
            <a:endParaRPr lang="ru-RU" sz="2000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286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42844" y="1785926"/>
            <a:ext cx="8786874" cy="5072074"/>
          </a:xfrm>
          <a:noFill/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000" b="1" dirty="0" smtClean="0">
                <a:solidFill>
                  <a:srgbClr val="FF0000"/>
                </a:solidFill>
              </a:rPr>
              <a:t>Анализ результатов деятельности и проблемы ОО.</a:t>
            </a:r>
            <a:endParaRPr lang="ru-RU" sz="1600" dirty="0" smtClean="0"/>
          </a:p>
          <a:p>
            <a:pPr>
              <a:lnSpc>
                <a:spcPts val="2200"/>
              </a:lnSpc>
              <a:buNone/>
            </a:pPr>
            <a:r>
              <a:rPr lang="ru-RU" sz="16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Анализ результатов деятельности  детского сада позволяет сделать вывод о том, что в 2019 </a:t>
            </a:r>
          </a:p>
          <a:p>
            <a:pPr>
              <a:lnSpc>
                <a:spcPts val="2200"/>
              </a:lnSpc>
              <a:buNone/>
            </a:pPr>
            <a:r>
              <a:rPr lang="ru-RU" sz="16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Году наше учреждение продолжало работать  и развиваться стабильно. Наиболее успешным</a:t>
            </a:r>
          </a:p>
          <a:p>
            <a:pPr>
              <a:lnSpc>
                <a:spcPts val="2200"/>
              </a:lnSpc>
              <a:buNone/>
            </a:pPr>
            <a:r>
              <a:rPr lang="ru-RU" sz="16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в деятельности детского сада можно считать следующие показатели:</a:t>
            </a:r>
          </a:p>
          <a:p>
            <a:pPr>
              <a:lnSpc>
                <a:spcPts val="2200"/>
              </a:lnSpc>
            </a:pPr>
            <a:r>
              <a:rPr lang="ru-RU" sz="16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Выполнение муниципального задания  и плана АХД на 2019 год в полном объеме</a:t>
            </a:r>
          </a:p>
          <a:p>
            <a:pPr lvl="0">
              <a:lnSpc>
                <a:spcPts val="2200"/>
              </a:lnSpc>
            </a:pPr>
            <a:r>
              <a:rPr lang="ru-RU" sz="16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Создание условий и содержания образовательного процесса, соответствующего заявленному виду и типу учреждения, с учетом ФГОС к содержанию и условиям организации работы дошкольных  учреждений. В 2019 году были проведены ремонты в помещениях детского сада, ремонт электрооборудования, замена дверей в раздевальных и групповых комнатах в количестве 15 ед. На прогулочные площадки приобретено игровое оборудование: 2 столика детских, 1 скамейка «</a:t>
            </a:r>
            <a:r>
              <a:rPr lang="ru-RU" sz="1600" b="1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Грузовичек</a:t>
            </a:r>
            <a:r>
              <a:rPr lang="ru-RU" sz="16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», 1 стол теннисный мини, 1 бум переправа. Приобретены игрушки, карнавальные костюмы, дидактический материал, канцелярские товары.</a:t>
            </a:r>
          </a:p>
          <a:p>
            <a:pPr lvl="0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endParaRPr lang="ru-RU" sz="16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0" y="1928802"/>
            <a:ext cx="9144000" cy="4500594"/>
          </a:xfrm>
          <a:noFill/>
        </p:spPr>
        <p:txBody>
          <a:bodyPr>
            <a:noAutofit/>
          </a:bodyPr>
          <a:lstStyle/>
          <a:p>
            <a:pPr>
              <a:lnSpc>
                <a:spcPts val="2000"/>
              </a:lnSpc>
            </a:pPr>
            <a:r>
              <a:rPr lang="ru-RU" sz="16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Внедрение информационных технологий  в образовательный и управленческий процесс, совершенствование предметно-пространственной среды в группах в соответствии с современными требованиями, ФГОС ДО.</a:t>
            </a:r>
          </a:p>
          <a:p>
            <a:pPr lvl="0">
              <a:lnSpc>
                <a:spcPts val="2000"/>
              </a:lnSpc>
            </a:pPr>
            <a:r>
              <a:rPr lang="ru-RU" sz="16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Стабильно положительные результаты освоения детьми программы дошкольного воспитания;</a:t>
            </a:r>
          </a:p>
          <a:p>
            <a:pPr>
              <a:lnSpc>
                <a:spcPts val="2000"/>
              </a:lnSpc>
            </a:pPr>
            <a:r>
              <a:rPr lang="ru-RU" sz="16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Участие в региональном проекте «Служба помощи родителям»</a:t>
            </a:r>
          </a:p>
          <a:p>
            <a:pPr lvl="0">
              <a:lnSpc>
                <a:spcPts val="2000"/>
              </a:lnSpc>
            </a:pPr>
            <a:r>
              <a:rPr lang="ru-RU" sz="16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Повышение профессионального мастерства педагогов, обучение молодых специалистов, участие в конкурсном движении</a:t>
            </a:r>
          </a:p>
          <a:p>
            <a:pPr lvl="0">
              <a:lnSpc>
                <a:spcPts val="2000"/>
              </a:lnSpc>
            </a:pPr>
            <a:r>
              <a:rPr lang="ru-RU" sz="16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Усиление роли родителей и признание за ними права совещательного голоса при решении важнейших вопросов обеспечения образовательного процесса (Совет родителей)</a:t>
            </a:r>
          </a:p>
          <a:p>
            <a:pPr lvl="0">
              <a:lnSpc>
                <a:spcPts val="2000"/>
              </a:lnSpc>
            </a:pPr>
            <a:r>
              <a:rPr lang="ru-RU" sz="16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Расширение связей с ОО,  учреждениями культуры и спорта Некрасовского МР</a:t>
            </a:r>
          </a:p>
          <a:p>
            <a:pPr lvl="0">
              <a:lnSpc>
                <a:spcPts val="2000"/>
              </a:lnSpc>
            </a:pPr>
            <a:r>
              <a:rPr lang="ru-RU" sz="16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Увеличение доли детей, охваченных дополнительным образованием:61% детей охвачены дополнительным образованием в возрасте от 5 лет до 7 лет</a:t>
            </a:r>
          </a:p>
          <a:p>
            <a:pPr lvl="0">
              <a:lnSpc>
                <a:spcPts val="2000"/>
              </a:lnSpc>
            </a:pPr>
            <a:r>
              <a:rPr lang="ru-RU" sz="16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Более высокая   мотивация родителей и педагогов на поддержание здорового   образа  жизни, разнообразие форм взаимодействия воспитателей и родителей.</a:t>
            </a:r>
          </a:p>
          <a:p>
            <a:pPr lvl="0">
              <a:lnSpc>
                <a:spcPts val="1800"/>
              </a:lnSpc>
            </a:pPr>
            <a:endParaRPr lang="ru-RU" sz="1600" b="1" dirty="0" smtClean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28625" y="2000250"/>
            <a:ext cx="8229600" cy="1000125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 Общая характеристика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>
          <a:xfrm>
            <a:off x="0" y="3071813"/>
            <a:ext cx="9144000" cy="3482975"/>
          </a:xfrm>
        </p:spPr>
        <p:txBody>
          <a:bodyPr/>
          <a:lstStyle/>
          <a:p>
            <a:pPr algn="just">
              <a:buNone/>
            </a:pPr>
            <a:r>
              <a:rPr lang="ru-RU" sz="1600" b="1" dirty="0" smtClean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детский сад общеразвивающего вида №5 «Звёздочка» п. Бурмакино было открыто в 1987 году.</a:t>
            </a:r>
          </a:p>
          <a:p>
            <a:pPr algn="just"/>
            <a:endParaRPr lang="ru-RU" sz="1600" b="1" dirty="0" smtClean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600" b="1" dirty="0" smtClean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Лицензия № 481/16 выдана 26.10.2016 года бессрочно</a:t>
            </a:r>
          </a:p>
          <a:p>
            <a:pPr algn="just">
              <a:buNone/>
            </a:pPr>
            <a:r>
              <a:rPr lang="ru-RU" sz="1600" b="1" dirty="0" smtClean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Устав ДОУ зарегистрирован 11.11.2015г.</a:t>
            </a:r>
          </a:p>
          <a:p>
            <a:pPr algn="just">
              <a:buNone/>
            </a:pPr>
            <a:r>
              <a:rPr lang="ru-RU" sz="1600" b="1" i="1" dirty="0" smtClean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Адрес, телефоны:</a:t>
            </a:r>
            <a:endParaRPr lang="ru-RU" sz="1600" b="1" dirty="0" smtClean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600" b="1" dirty="0" smtClean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-152291, Ярославская область, Некрасовский район, п. Бурмакино,  ул. Спортивная, 6;</a:t>
            </a:r>
          </a:p>
          <a:p>
            <a:pPr algn="just">
              <a:buNone/>
            </a:pPr>
            <a:r>
              <a:rPr lang="ru-RU" sz="1600" b="1" dirty="0" smtClean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-тел./факс заведующего МБДОУ  – 8(48531) 54-3-74,  сот. 89092784094, общий – 8(48531) 54-1-10</a:t>
            </a:r>
          </a:p>
          <a:p>
            <a:pPr algn="just">
              <a:buNone/>
            </a:pPr>
            <a:r>
              <a:rPr lang="ru-RU" sz="1600" b="1" dirty="0" smtClean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Учредитель – администрация Некрасовского муниципального района (ул. Набережная, 37, тел. 4-13-48).</a:t>
            </a:r>
          </a:p>
          <a:p>
            <a:pPr algn="just">
              <a:buNone/>
            </a:pPr>
            <a:r>
              <a:rPr lang="ru-RU" sz="1600" b="1" dirty="0" smtClean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57158" y="2274412"/>
            <a:ext cx="842968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результате анализа проведенной работы выявлены и отрицательные стороны.</a:t>
            </a:r>
            <a:endParaRPr lang="ru-RU" sz="2200" b="1" dirty="0" smtClean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ru-RU" sz="22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Низкий уровень доступности для воспитания детей ОВЗ с  некоторыми категориями </a:t>
            </a:r>
          </a:p>
          <a:p>
            <a:pPr lvl="0">
              <a:buFont typeface="Wingdings" pitchFamily="2" charset="2"/>
              <a:buChar char="Ø"/>
            </a:pPr>
            <a:r>
              <a:rPr lang="ru-RU" sz="22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Недостаточная  финансовая обеспеченность  для совершенствования РППС ДОО в соответствии с ФГОС  ДО</a:t>
            </a:r>
          </a:p>
          <a:p>
            <a:pPr lvl="0">
              <a:buFont typeface="Wingdings" pitchFamily="2" charset="2"/>
              <a:buChar char="Ø"/>
            </a:pPr>
            <a:r>
              <a:rPr lang="ru-RU" sz="22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Недостаточно средств  местного бюджета для полного обустройства  территории  детского сада (асфальтирование  территории, приобретение  малых спортивных форм), освещение прогулочных площадок.</a:t>
            </a:r>
          </a:p>
          <a:p>
            <a:pPr algn="just"/>
            <a:endParaRPr lang="ru-RU" sz="2200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857364"/>
            <a:ext cx="900115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НАПРАВЛЕНИЯ  РАЗВИТИЯ ДЕТСКОГО САДА НА 2018 ГОД</a:t>
            </a:r>
          </a:p>
          <a:p>
            <a:pPr lvl="0"/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Модернизация дошкольного образования, развития инфраструктуры и совершенствования материально-технических, информационных  ресурсов детского сада в соответствии с Федеральным государственным образовательным стандартом, ФЗ№273 «Об образовании в РФ» </a:t>
            </a:r>
          </a:p>
          <a:p>
            <a:pPr lvl="0">
              <a:buFont typeface="Arial" pitchFamily="34" charset="0"/>
              <a:buChar char="•"/>
            </a:pPr>
            <a:r>
              <a:rPr lang="ru-RU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Создание условий в соответствии с требованиями ФГОС ДО</a:t>
            </a:r>
          </a:p>
          <a:p>
            <a:pPr lvl="0">
              <a:buFont typeface="Arial" pitchFamily="34" charset="0"/>
              <a:buChar char="•"/>
            </a:pPr>
            <a:r>
              <a:rPr lang="ru-RU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Обеспечение доступности и открытости информации о деятельности детского сада через официальный сайт ОО, процедуру </a:t>
            </a:r>
            <a:r>
              <a:rPr lang="ru-RU" b="1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самообследования</a:t>
            </a:r>
            <a:r>
              <a:rPr lang="ru-RU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ОО, Публичный отчет.</a:t>
            </a:r>
          </a:p>
          <a:p>
            <a:pPr lvl="0">
              <a:buFont typeface="Arial" pitchFamily="34" charset="0"/>
              <a:buChar char="•"/>
            </a:pPr>
            <a:r>
              <a:rPr lang="ru-RU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Сохранение как приоритетного направления физкультурно-оздоровительное развитие воспитанников</a:t>
            </a:r>
          </a:p>
          <a:p>
            <a:pPr lvl="0">
              <a:buFont typeface="Arial" pitchFamily="34" charset="0"/>
              <a:buChar char="•"/>
            </a:pPr>
            <a:r>
              <a:rPr lang="ru-RU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Оказание психолого-педагогической помощи детям, не посещающим детский сад, через КП. </a:t>
            </a:r>
          </a:p>
          <a:p>
            <a:pPr lvl="0">
              <a:buFont typeface="Arial" pitchFamily="34" charset="0"/>
              <a:buChar char="•"/>
            </a:pPr>
            <a:r>
              <a:rPr lang="ru-RU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Расширение способов и методов формирования ценностей семьи в области </a:t>
            </a:r>
            <a:r>
              <a:rPr lang="ru-RU" b="1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здоровьесберегающих</a:t>
            </a:r>
            <a:r>
              <a:rPr lang="ru-RU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технологий</a:t>
            </a:r>
          </a:p>
          <a:p>
            <a:pPr lvl="0">
              <a:buFont typeface="Arial" pitchFamily="34" charset="0"/>
              <a:buChar char="•"/>
            </a:pP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85720" y="1913834"/>
            <a:ext cx="85725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ru-RU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Создание системы поддержки способных и одаренных детей и педагогов через конкурсы, проектную деятельность, музейную педагогику.</a:t>
            </a:r>
          </a:p>
          <a:p>
            <a:pPr lvl="0">
              <a:buFont typeface="Arial" pitchFamily="34" charset="0"/>
              <a:buChar char="•"/>
            </a:pPr>
            <a:r>
              <a:rPr lang="ru-RU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Включение дополнительного образования в воспитательно-образовательный процесс дошкольного образования</a:t>
            </a:r>
          </a:p>
          <a:p>
            <a:pPr lvl="0">
              <a:buFont typeface="Arial" pitchFamily="34" charset="0"/>
              <a:buChar char="•"/>
            </a:pPr>
            <a:r>
              <a:rPr lang="ru-RU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Обеспечение соблюдения прав воспитанников: преимущественное право приема, установление платы за присмотр и уход</a:t>
            </a:r>
          </a:p>
          <a:p>
            <a:pPr lvl="0">
              <a:buFont typeface="Arial" pitchFamily="34" charset="0"/>
              <a:buChar char="•"/>
            </a:pPr>
            <a:r>
              <a:rPr lang="ru-RU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Создание условий для воспитания детей с ограниченными возможностями здоровья</a:t>
            </a:r>
          </a:p>
          <a:p>
            <a:pPr lvl="0">
              <a:buFont typeface="Arial" pitchFamily="34" charset="0"/>
              <a:buChar char="•"/>
            </a:pPr>
            <a:r>
              <a:rPr lang="ru-RU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Обеспечение безопасности ОО.</a:t>
            </a:r>
            <a:endParaRPr lang="ru-RU" b="1" smtClean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ru-RU" b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Укрепление </a:t>
            </a:r>
            <a:r>
              <a:rPr lang="ru-RU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материально-технической базы ОО: установка пандуса для перемещения инвалидов на коляске, проведение косметического ремонта помещений ДОО,  установка наружного освещения на прогулочных площадках, приобретение компьютерной техники, методических и игровых  пособий для образовательной деятельности детей.</a:t>
            </a:r>
          </a:p>
          <a:p>
            <a:pPr lvl="0">
              <a:buFont typeface="Arial" pitchFamily="34" charset="0"/>
              <a:buChar char="•"/>
            </a:pPr>
            <a:r>
              <a:rPr lang="ru-RU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Благоустройство территории ОО: разбивка цветников, выпиловка старых деревьев в яблоневом саду, асфальтирование территории ОО, другое.</a:t>
            </a:r>
            <a:endParaRPr lang="ru-RU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6" name="Рисунок 5" descr="IMG_16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470" y="1714488"/>
            <a:ext cx="3721343" cy="248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16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868" y="2369264"/>
            <a:ext cx="2042550" cy="30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166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4118" y="4429132"/>
            <a:ext cx="3721352" cy="248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166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4118" y="1785926"/>
            <a:ext cx="3721352" cy="248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_167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1470" y="4445462"/>
            <a:ext cx="3721346" cy="248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5" name="Рисунок 4" descr="IMG_177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06" y="1857364"/>
            <a:ext cx="3775275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238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934" y="1837694"/>
            <a:ext cx="3775275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239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290" y="4338000"/>
            <a:ext cx="3775275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239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7319" y="4338000"/>
            <a:ext cx="3775275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8" name="Рисунок 7" descr="IMG_24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223" y="1785926"/>
            <a:ext cx="3775281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240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875" y="1785926"/>
            <a:ext cx="3775281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240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1934" y="4286256"/>
            <a:ext cx="3775281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_241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82" y="4286256"/>
            <a:ext cx="3775281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8" name="Рисунок 7" descr="IMG_24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5926"/>
            <a:ext cx="3775281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24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934" y="1785926"/>
            <a:ext cx="3775281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242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9661" y="4338000"/>
            <a:ext cx="3775281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_243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8751" y="4338000"/>
            <a:ext cx="3775281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8" name="Рисунок 7" descr="IMG_24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38000"/>
            <a:ext cx="3775281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245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372" y="4338000"/>
            <a:ext cx="3775281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_245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347" y="1785926"/>
            <a:ext cx="3775281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_245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8719" y="1766256"/>
            <a:ext cx="3775281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928802"/>
            <a:ext cx="3119350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4357694"/>
            <a:ext cx="3143272" cy="2357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1928802"/>
            <a:ext cx="3119350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7818" y="4357694"/>
            <a:ext cx="3119350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247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785" y="1785926"/>
            <a:ext cx="3775281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280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8719" y="1785926"/>
            <a:ext cx="3775281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280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38000"/>
            <a:ext cx="3775281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281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1934" y="4338000"/>
            <a:ext cx="3775281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Содержимое 2"/>
          <p:cNvSpPr>
            <a:spLocks noGrp="1"/>
          </p:cNvSpPr>
          <p:nvPr>
            <p:ph idx="1"/>
          </p:nvPr>
        </p:nvSpPr>
        <p:spPr>
          <a:xfrm>
            <a:off x="1414497" y="2214554"/>
            <a:ext cx="8158163" cy="4340234"/>
          </a:xfrm>
        </p:spPr>
        <p:txBody>
          <a:bodyPr/>
          <a:lstStyle/>
          <a:p>
            <a:pPr algn="ctr">
              <a:buNone/>
            </a:pPr>
            <a:r>
              <a:rPr lang="ru-RU" sz="1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Заведующий </a:t>
            </a:r>
            <a:r>
              <a:rPr lang="ru-RU" sz="1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МБДОУ детским садом №5 «Звёздочка» – </a:t>
            </a:r>
          </a:p>
          <a:p>
            <a:pPr algn="ctr">
              <a:buNone/>
            </a:pPr>
            <a:r>
              <a:rPr lang="ru-RU" sz="1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</a:t>
            </a:r>
            <a:r>
              <a:rPr lang="ru-RU" sz="1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Майорова</a:t>
            </a:r>
            <a:r>
              <a:rPr lang="ru-RU" sz="1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Вера Александровна</a:t>
            </a:r>
          </a:p>
          <a:p>
            <a:pPr algn="ctr">
              <a:buNone/>
            </a:pPr>
            <a:endParaRPr lang="ru-RU" sz="1800" b="1" dirty="0" smtClean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>
              <a:buNone/>
            </a:pPr>
            <a:endParaRPr lang="ru-RU" sz="1800" b="1" dirty="0" smtClean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>
              <a:buNone/>
            </a:pPr>
            <a:r>
              <a:rPr lang="ru-RU" sz="1800" b="1" dirty="0" smtClean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800" b="1" i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Вышестоящие организации:</a:t>
            </a:r>
            <a:endParaRPr lang="ru-RU" sz="1800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>
              <a:buNone/>
            </a:pPr>
            <a:r>
              <a:rPr lang="ru-RU" sz="1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Управление образования администрации </a:t>
            </a:r>
          </a:p>
          <a:p>
            <a:pPr algn="ctr">
              <a:buNone/>
            </a:pPr>
            <a:r>
              <a:rPr lang="ru-RU" sz="1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Некрасовского муниципального района </a:t>
            </a:r>
          </a:p>
          <a:p>
            <a:pPr algn="ctr">
              <a:buNone/>
            </a:pPr>
            <a:r>
              <a:rPr lang="ru-RU" sz="1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 начальник управления  - </a:t>
            </a:r>
          </a:p>
          <a:p>
            <a:pPr algn="ctr">
              <a:buNone/>
            </a:pPr>
            <a:r>
              <a:rPr lang="ru-RU" sz="1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Балуева Нина Николаевна</a:t>
            </a:r>
            <a:r>
              <a:rPr lang="ru-RU" sz="1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), </a:t>
            </a:r>
          </a:p>
          <a:p>
            <a:pPr algn="ctr">
              <a:buNone/>
            </a:pPr>
            <a:r>
              <a:rPr lang="ru-RU" sz="1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п. Некрасовское, ул. Советская, 135, </a:t>
            </a:r>
          </a:p>
          <a:p>
            <a:pPr algn="ctr">
              <a:buNone/>
            </a:pPr>
            <a:r>
              <a:rPr lang="ru-RU" sz="1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тел.4-16-36; 4-12-78 .</a:t>
            </a:r>
          </a:p>
          <a:p>
            <a:pPr algn="ctr">
              <a:buNone/>
            </a:pPr>
            <a:r>
              <a:rPr lang="ru-RU" sz="1800" b="1" dirty="0" smtClean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pic>
        <p:nvPicPr>
          <p:cNvPr id="5" name="Рисунок 4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143116"/>
            <a:ext cx="288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28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5926"/>
            <a:ext cx="3775281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282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8719" y="4338000"/>
            <a:ext cx="3775281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283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372" y="1785926"/>
            <a:ext cx="3775281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283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4414" y="4338000"/>
            <a:ext cx="3775281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1785926"/>
            <a:ext cx="33593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338000"/>
            <a:ext cx="3359301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4700" y="1857364"/>
            <a:ext cx="33593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14744" y="4338000"/>
            <a:ext cx="33593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27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810" y="1857364"/>
            <a:ext cx="3775281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270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7364"/>
            <a:ext cx="3775281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_270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380" y="4338024"/>
            <a:ext cx="3775281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_271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4414" y="4338000"/>
            <a:ext cx="3775281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27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8719" y="1785926"/>
            <a:ext cx="3775281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273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38" y="1785926"/>
            <a:ext cx="3775281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273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38000"/>
            <a:ext cx="3775281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274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7686" y="4338000"/>
            <a:ext cx="3775281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5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5926"/>
            <a:ext cx="3775281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IMG_254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810" y="1785926"/>
            <a:ext cx="3775281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256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8719" y="4338000"/>
            <a:ext cx="3775281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256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538" y="4338000"/>
            <a:ext cx="3775281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56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8719" y="1857364"/>
            <a:ext cx="3775281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IMG_257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00" y="1857364"/>
            <a:ext cx="3775281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258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38000"/>
            <a:ext cx="3775281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258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7686" y="4338000"/>
            <a:ext cx="3775281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59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1785926"/>
            <a:ext cx="3775281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IMG_259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28" y="1785926"/>
            <a:ext cx="3775281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260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612" y="4338000"/>
            <a:ext cx="3775281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428596" y="5229200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©Презентацию подготовила 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воспитатель детского сада № 5 «Звездочка» - 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Гончар Светлана Юрьевна</a:t>
            </a:r>
          </a:p>
          <a:p>
            <a:pPr algn="ctr"/>
            <a:r>
              <a:rPr lang="ru-RU" b="1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Февраль 2020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г.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5" name="Рисунок 4" descr="kartinka-spasibo-za-vnimanie-dlya-prezentacii-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88" y="2428868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28625" y="2000250"/>
            <a:ext cx="8229600" cy="1000125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  Режим функционирования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>
          <a:xfrm>
            <a:off x="571500" y="2643182"/>
            <a:ext cx="8158163" cy="3482975"/>
          </a:xfrm>
        </p:spPr>
        <p:txBody>
          <a:bodyPr/>
          <a:lstStyle/>
          <a:p>
            <a:pPr lvl="0">
              <a:buBlip>
                <a:blip r:embed="rId2"/>
              </a:buBlip>
            </a:pPr>
            <a:r>
              <a:rPr lang="ru-RU" sz="2000" b="1" dirty="0" smtClean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пятидневная рабочая неделя</a:t>
            </a:r>
          </a:p>
          <a:p>
            <a:pPr lvl="0">
              <a:buBlip>
                <a:blip r:embed="rId2"/>
              </a:buBlip>
            </a:pPr>
            <a:r>
              <a:rPr lang="ru-RU" sz="2000" b="1" dirty="0" smtClean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10,5 часов  - режим пребывания ребенка в детском саду с 7.30 до 18.00 </a:t>
            </a:r>
          </a:p>
          <a:p>
            <a:pPr lvl="0">
              <a:buBlip>
                <a:blip r:embed="rId2"/>
              </a:buBlip>
            </a:pPr>
            <a:r>
              <a:rPr lang="ru-RU" sz="2000" b="1" dirty="0" smtClean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выходные: суббота, воскресенье, праздничные дни.</a:t>
            </a:r>
          </a:p>
          <a:p>
            <a:pPr lvl="0">
              <a:buBlip>
                <a:blip r:embed="rId2"/>
              </a:buBlip>
            </a:pPr>
            <a:endParaRPr lang="ru-RU" sz="2000" b="1" dirty="0" smtClean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lvl="0">
              <a:buBlip>
                <a:blip r:embed="rId2"/>
              </a:buBlip>
            </a:pPr>
            <a:r>
              <a:rPr lang="ru-RU" sz="2000" b="1" dirty="0" smtClean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 состоянию на 31.12.2019 года детский сад посещало 126 </a:t>
            </a:r>
            <a:r>
              <a:rPr lang="ru-RU" sz="2000" b="1" dirty="0" smtClean="0">
                <a:solidFill>
                  <a:srgbClr val="993300"/>
                </a:solidFill>
              </a:rPr>
              <a:t>в возрасте от 2 до 7 лет</a:t>
            </a:r>
            <a:endParaRPr lang="ru-RU" sz="2000" b="1" dirty="0" smtClean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lvl="0">
              <a:buBlip>
                <a:blip r:embed="rId2"/>
              </a:buBlip>
            </a:pPr>
            <a:r>
              <a:rPr lang="ru-RU" sz="2000" b="1" dirty="0" smtClean="0">
                <a:solidFill>
                  <a:srgbClr val="993300"/>
                </a:solidFill>
              </a:rPr>
              <a:t>В детском саду -  6  возрастных  групп,  в  том  числе  одна  группа   раннего  возраста для детей от 2 до 3 лет. </a:t>
            </a:r>
            <a:r>
              <a:rPr lang="ru-RU" sz="2000" b="1" dirty="0" smtClean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643042" y="2000240"/>
          <a:ext cx="6143669" cy="4784344"/>
        </p:xfrm>
        <a:graphic>
          <a:graphicData uri="http://schemas.openxmlformats.org/drawingml/2006/table">
            <a:tbl>
              <a:tblPr/>
              <a:tblGrid>
                <a:gridCol w="815292"/>
                <a:gridCol w="843885"/>
                <a:gridCol w="3227832"/>
                <a:gridCol w="1256660"/>
              </a:tblGrid>
              <a:tr h="5202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№ </a:t>
                      </a:r>
                      <a:r>
                        <a:rPr lang="ru-RU" sz="1600" b="1" dirty="0" err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</a:t>
                      </a:r>
                      <a:r>
                        <a:rPr lang="ru-RU" sz="1600" b="1" dirty="0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/</a:t>
                      </a:r>
                      <a:r>
                        <a:rPr lang="ru-RU" sz="1600" b="1" dirty="0" err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</a:t>
                      </a:r>
                      <a:endParaRPr lang="ru-RU" sz="1600" b="1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№ группы</a:t>
                      </a:r>
                      <a:endParaRPr lang="ru-RU" sz="16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Возрастная группа</a:t>
                      </a:r>
                      <a:endParaRPr lang="ru-RU" sz="1600" b="1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Количество детей</a:t>
                      </a:r>
                      <a:endParaRPr lang="ru-RU" sz="16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5202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6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6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раннего возраста (от 2 до 3 лет) «Грибочки»</a:t>
                      </a:r>
                      <a:endParaRPr lang="ru-RU" sz="1600" b="1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</a:t>
                      </a:r>
                      <a:endParaRPr lang="ru-RU" sz="16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5202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ru-RU" sz="16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lang="ru-RU" sz="16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дошкольного возраста (от 3 до 4 лет) «Верные друзья»</a:t>
                      </a:r>
                      <a:endParaRPr lang="ru-RU" sz="16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</a:t>
                      </a: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5202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ru-RU" sz="16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ru-RU" sz="16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дошкольного возраста (от 5 до 6 лет) «Непоседы»</a:t>
                      </a:r>
                      <a:endParaRPr lang="ru-RU" sz="16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22</a:t>
                      </a: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7374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lang="ru-RU" sz="16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ru-RU" sz="16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дошкольного возраста (от 5 до 6 лет)</a:t>
                      </a:r>
                      <a:endParaRPr lang="ru-RU" sz="1600" b="1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«Пчелки»</a:t>
                      </a:r>
                      <a:endParaRPr lang="ru-RU" sz="1600" b="1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</a:t>
                      </a:r>
                      <a:endParaRPr lang="ru-RU" sz="1600" b="1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5202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ru-RU" sz="16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дошкольного возраста (от 6 до 7 лет) «Лучики»</a:t>
                      </a: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21</a:t>
                      </a:r>
                      <a:endParaRPr lang="ru-RU" sz="16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5202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endParaRPr lang="ru-RU" sz="16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endParaRPr lang="ru-RU" sz="16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дошкольного возраста (от 4 до 5 лет) «Дружные ребята»</a:t>
                      </a:r>
                      <a:endParaRPr lang="ru-RU" sz="16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24</a:t>
                      </a: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5791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endParaRPr lang="ru-RU" sz="16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endParaRPr lang="ru-RU" sz="16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endParaRPr lang="ru-RU" sz="16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Всего</a:t>
                      </a:r>
                      <a:endParaRPr lang="ru-RU" sz="1600" b="1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126</a:t>
                      </a:r>
                      <a:endParaRPr lang="ru-RU" sz="1600" b="1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720" y="2000240"/>
            <a:ext cx="857256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Средняя посещаемость составляет 96,5%,  что соответствует показателям,  утверждённым муниципальным заданием на 2019 год</a:t>
            </a:r>
          </a:p>
          <a:p>
            <a:pPr algn="ctr"/>
            <a:r>
              <a:rPr lang="ru-RU" sz="24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Мальчиков меньше, чем девочек: </a:t>
            </a:r>
          </a:p>
          <a:p>
            <a:pPr algn="ctr"/>
            <a:r>
              <a:rPr lang="ru-RU" sz="24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мальчиков – 55 девочек – 71 </a:t>
            </a:r>
          </a:p>
          <a:p>
            <a:pPr algn="ctr"/>
            <a:r>
              <a:rPr lang="ru-RU" sz="24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В очереди на зачисление в детский сад стоит 36 человек, </a:t>
            </a:r>
          </a:p>
          <a:p>
            <a:pPr algn="ctr"/>
            <a:r>
              <a:rPr lang="ru-RU" sz="24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из них:</a:t>
            </a:r>
          </a:p>
          <a:p>
            <a:pPr algn="ctr"/>
            <a:r>
              <a:rPr lang="ru-RU" sz="24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            от 0 – 1,5     –     26 человека</a:t>
            </a:r>
          </a:p>
          <a:p>
            <a:pPr algn="ctr"/>
            <a:r>
              <a:rPr lang="ru-RU" sz="24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   от 1,5 – 3 лет     –     10 человек</a:t>
            </a:r>
          </a:p>
          <a:p>
            <a:pPr algn="ctr"/>
            <a:r>
              <a:rPr lang="ru-RU" sz="24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    За 2018 год в п. Бурмакино родилось – 12 детей</a:t>
            </a:r>
          </a:p>
          <a:p>
            <a:pPr algn="ctr"/>
            <a:r>
              <a:rPr lang="ru-RU" sz="24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За 2019 – 26 детей</a:t>
            </a:r>
          </a:p>
          <a:p>
            <a:pPr algn="ctr"/>
            <a:endParaRPr lang="ru-RU" sz="24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71472" y="1962685"/>
            <a:ext cx="7776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+mj-lt"/>
              </a:rPr>
              <a:t>Кадровый потенциал МДОУ.</a:t>
            </a:r>
            <a:endParaRPr lang="ru-RU" sz="4000" dirty="0" smtClean="0">
              <a:solidFill>
                <a:srgbClr val="C00000"/>
              </a:solidFill>
              <a:latin typeface="+mj-lt"/>
            </a:endParaRPr>
          </a:p>
          <a:p>
            <a:pPr algn="ctr"/>
            <a:endParaRPr lang="ru-RU" sz="40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20" y="2714621"/>
            <a:ext cx="864399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Детский сад укомплектован кадрами на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100%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согласно штатному расписанию.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Неустанно рядом с маленькими воспитанниками детского сада, находятся  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36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заботливых  взрослых, настоящих мастеров  своего дела, которые стараются  сделать комфортным каждый день пребывания  детей в ОО. Педагогический персонал  и администрация 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человек , что составляет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45%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от общего состава всего персонала.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Персонал по присмотру и уходу составляет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22%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человек) от общего количества сотрудников. 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Обслуживающий персонал  составляет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33% 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человек) от общего количества сотрудников. 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В  дошкольной   организации  сложился  стабильный  творческий  педагогический коллектив  в  количестве 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человек   с высоким уровнем профессиональной подготовки.  </a:t>
            </a:r>
          </a:p>
          <a:p>
            <a:pPr algn="just"/>
            <a:endParaRPr lang="ru-RU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1928802"/>
            <a:ext cx="835292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Педагогический процесс в ДОУ обеспечивают:</a:t>
            </a:r>
          </a:p>
          <a:p>
            <a:pPr algn="ctr"/>
            <a:endParaRPr lang="ru-RU" sz="1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Воспитатели: </a:t>
            </a:r>
          </a:p>
          <a:p>
            <a:r>
              <a:rPr lang="ru-RU" sz="1600" b="1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Лопакова</a:t>
            </a:r>
            <a:r>
              <a:rPr lang="ru-RU" sz="16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Юлия Витальевна                                        </a:t>
            </a:r>
            <a:r>
              <a:rPr lang="ru-RU" sz="1600" b="1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Вусань</a:t>
            </a:r>
            <a:r>
              <a:rPr lang="ru-RU" sz="16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Татьяна Витальевна                   Феоктистова Марина Сергеевна                                 </a:t>
            </a:r>
            <a:r>
              <a:rPr lang="ru-RU" sz="1600" b="1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Оконова</a:t>
            </a:r>
            <a:r>
              <a:rPr lang="ru-RU" sz="16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Татьяна Михайловна                           </a:t>
            </a:r>
            <a:r>
              <a:rPr lang="ru-RU" sz="1600" b="1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Головицына</a:t>
            </a:r>
            <a:r>
              <a:rPr lang="ru-RU" sz="16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Елена Григорьевна                                  </a:t>
            </a:r>
            <a:r>
              <a:rPr lang="ru-RU" sz="1600" b="1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Стеценко</a:t>
            </a:r>
            <a:r>
              <a:rPr lang="ru-RU" sz="16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Ирина Алексеевна                              Гончар Светлана Юрьевна                                            Круглова Наталия Алексеевна                          </a:t>
            </a:r>
            <a:r>
              <a:rPr lang="ru-RU" sz="1600" b="1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Скопинцева</a:t>
            </a:r>
            <a:r>
              <a:rPr lang="ru-RU" sz="16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Елена Анатольевна</a:t>
            </a:r>
          </a:p>
          <a:p>
            <a:endParaRPr lang="ru-RU" sz="1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8500" y="3724351"/>
            <a:ext cx="813690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b="1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Специалисты: </a:t>
            </a:r>
          </a:p>
          <a:p>
            <a:r>
              <a:rPr lang="ru-RU" sz="16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Учитель-логопед:                                   Черноглазова Ирина Владимировна</a:t>
            </a:r>
          </a:p>
          <a:p>
            <a:r>
              <a:rPr lang="ru-RU" sz="16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Музыкальный руководитель:             </a:t>
            </a:r>
            <a:r>
              <a:rPr lang="ru-RU" sz="1600" b="1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Туньская</a:t>
            </a:r>
            <a:r>
              <a:rPr lang="ru-RU" sz="16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Елена Александровна</a:t>
            </a:r>
          </a:p>
          <a:p>
            <a:r>
              <a:rPr lang="ru-RU" sz="16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            </a:t>
            </a:r>
            <a:r>
              <a:rPr lang="ru-RU" sz="1600" b="1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Абукявичине</a:t>
            </a:r>
            <a:r>
              <a:rPr lang="ru-RU" sz="16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Любовь Геннадьевна</a:t>
            </a:r>
          </a:p>
          <a:p>
            <a:r>
              <a:rPr lang="ru-RU" sz="16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Инструктор по физкультуре:               Майоров Сергей Михайлович  </a:t>
            </a:r>
          </a:p>
          <a:p>
            <a:r>
              <a:rPr lang="ru-RU" sz="16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Педагог-психолог:                                  Елизарова Юлия Генриховна</a:t>
            </a:r>
          </a:p>
          <a:p>
            <a:r>
              <a:rPr lang="ru-RU" sz="16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Старшая медицинская сестра:            Петрова Елена Александровна</a:t>
            </a:r>
            <a:endParaRPr lang="ru-RU" sz="1600" b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1857" name="Rectangle 1"/>
          <p:cNvSpPr>
            <a:spLocks noChangeArrowheads="1"/>
          </p:cNvSpPr>
          <p:nvPr/>
        </p:nvSpPr>
        <p:spPr bwMode="auto">
          <a:xfrm>
            <a:off x="2110618" y="5216926"/>
            <a:ext cx="410445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normalizeH="0" baseline="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b="1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normalizeH="0" baseline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Возраст педагогов: </a:t>
            </a:r>
            <a:endParaRPr kumimoji="0" lang="ru-RU" sz="1600" b="1" i="0" u="none" strike="noStrike" normalizeH="0" baseline="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ru-RU" sz="16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1600" b="1" i="0" u="none" strike="noStrike" normalizeH="0" baseline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20-35 лет – </a:t>
            </a:r>
            <a:r>
              <a:rPr lang="ru-RU" sz="16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6,6</a:t>
            </a:r>
            <a:r>
              <a:rPr kumimoji="0" lang="ru-RU" sz="1600" b="1" i="0" u="none" strike="noStrike" normalizeH="0" baseline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% (1 человек)</a:t>
            </a:r>
            <a:endParaRPr kumimoji="0" lang="ru-RU" sz="1600" b="1" i="0" u="none" strike="noStrike" normalizeH="0" baseline="0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ru-RU" sz="1600" b="1" i="0" u="none" strike="noStrike" normalizeH="0" baseline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с 35 до 50 -  20%</a:t>
            </a:r>
            <a:r>
              <a:rPr kumimoji="0" lang="ru-RU" sz="1600" b="1" i="0" u="none" strike="noStrike" normalizeH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(3 человека)</a:t>
            </a:r>
            <a:endParaRPr kumimoji="0" lang="ru-RU" sz="1600" b="1" i="0" u="none" strike="noStrike" normalizeH="0" baseline="0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ru-RU" sz="1600" b="1" i="0" u="none" strike="noStrike" normalizeH="0" baseline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50 лет и выше – </a:t>
            </a:r>
            <a:r>
              <a:rPr lang="ru-RU" sz="16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73,4</a:t>
            </a:r>
            <a:r>
              <a:rPr kumimoji="0" lang="ru-RU" sz="1600" b="1" i="0" u="none" strike="noStrike" normalizeH="0" baseline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%</a:t>
            </a:r>
            <a:r>
              <a:rPr kumimoji="0" lang="ru-RU" sz="1600" b="1" i="0" u="none" strike="noStrike" normalizeH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(11</a:t>
            </a:r>
            <a:r>
              <a:rPr kumimoji="0" lang="ru-RU" sz="1600" b="1" i="0" u="none" strike="noStrike" normalizeH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человек)</a:t>
            </a:r>
            <a:r>
              <a:rPr kumimoji="0" lang="ru-RU" sz="1600" b="1" i="0" u="none" strike="noStrike" normalizeH="0" baseline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endParaRPr kumimoji="0" lang="ru-RU" sz="1600" b="1" i="0" u="none" strike="noStrike" normalizeH="0" baseline="0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лиц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2</Template>
  <TotalTime>804</TotalTime>
  <Words>2411</Words>
  <Application>Microsoft Office PowerPoint</Application>
  <PresentationFormat>Экран (4:3)</PresentationFormat>
  <Paragraphs>337</Paragraphs>
  <Slides>47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лица</vt:lpstr>
      <vt:lpstr>Муниципальное  бюджетное  дошкольное  образовательное учреждение детский сад общеразвивающего вида   № 5 «Звездочка»</vt:lpstr>
      <vt:lpstr>Слайд 2</vt:lpstr>
      <vt:lpstr> Общая характеристика </vt:lpstr>
      <vt:lpstr>Слайд 4</vt:lpstr>
      <vt:lpstr>  Режим функционирования  </vt:lpstr>
      <vt:lpstr>Слайд 6</vt:lpstr>
      <vt:lpstr>Слайд 7</vt:lpstr>
      <vt:lpstr>Слайд 8</vt:lpstr>
      <vt:lpstr>Слайд 9</vt:lpstr>
      <vt:lpstr>Слайд 10</vt:lpstr>
      <vt:lpstr>  Качество воспитательно-образовательного процесса. 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jul</dc:creator>
  <cp:lastModifiedBy>Пользователь</cp:lastModifiedBy>
  <cp:revision>90</cp:revision>
  <dcterms:created xsi:type="dcterms:W3CDTF">2016-05-11T09:30:30Z</dcterms:created>
  <dcterms:modified xsi:type="dcterms:W3CDTF">2020-02-13T09:34:25Z</dcterms:modified>
</cp:coreProperties>
</file>