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8"/>
  </p:notesMasterIdLst>
  <p:sldIdLst>
    <p:sldId id="256" r:id="rId2"/>
    <p:sldId id="372" r:id="rId3"/>
    <p:sldId id="272" r:id="rId4"/>
    <p:sldId id="277" r:id="rId5"/>
    <p:sldId id="278" r:id="rId6"/>
    <p:sldId id="279" r:id="rId7"/>
    <p:sldId id="362" r:id="rId8"/>
    <p:sldId id="331" r:id="rId9"/>
    <p:sldId id="280" r:id="rId10"/>
    <p:sldId id="281" r:id="rId11"/>
    <p:sldId id="333" r:id="rId12"/>
    <p:sldId id="282" r:id="rId13"/>
    <p:sldId id="287" r:id="rId14"/>
    <p:sldId id="337" r:id="rId15"/>
    <p:sldId id="363" r:id="rId16"/>
    <p:sldId id="364" r:id="rId17"/>
    <p:sldId id="326" r:id="rId18"/>
    <p:sldId id="338" r:id="rId19"/>
    <p:sldId id="375" r:id="rId20"/>
    <p:sldId id="301" r:id="rId21"/>
    <p:sldId id="390" r:id="rId22"/>
    <p:sldId id="356" r:id="rId23"/>
    <p:sldId id="342" r:id="rId24"/>
    <p:sldId id="328" r:id="rId25"/>
    <p:sldId id="343" r:id="rId26"/>
    <p:sldId id="351" r:id="rId27"/>
    <p:sldId id="308" r:id="rId28"/>
    <p:sldId id="391" r:id="rId29"/>
    <p:sldId id="310" r:id="rId30"/>
    <p:sldId id="309" r:id="rId31"/>
    <p:sldId id="382" r:id="rId32"/>
    <p:sldId id="355" r:id="rId33"/>
    <p:sldId id="314" r:id="rId34"/>
    <p:sldId id="373" r:id="rId35"/>
    <p:sldId id="318" r:id="rId36"/>
    <p:sldId id="316" r:id="rId37"/>
    <p:sldId id="315" r:id="rId38"/>
    <p:sldId id="324" r:id="rId39"/>
    <p:sldId id="383" r:id="rId40"/>
    <p:sldId id="325" r:id="rId41"/>
    <p:sldId id="374" r:id="rId42"/>
    <p:sldId id="384" r:id="rId43"/>
    <p:sldId id="385" r:id="rId44"/>
    <p:sldId id="386" r:id="rId45"/>
    <p:sldId id="387" r:id="rId46"/>
    <p:sldId id="323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61953D"/>
    <a:srgbClr val="68AD29"/>
    <a:srgbClr val="00CC00"/>
    <a:srgbClr val="0B2577"/>
    <a:srgbClr val="003399"/>
    <a:srgbClr val="000066"/>
    <a:srgbClr val="0000CC"/>
    <a:srgbClr val="6600CC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2" d="100"/>
          <a:sy n="62" d="100"/>
        </p:scale>
        <p:origin x="-2184" y="-14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71F7D-EA33-4CE4-B9A3-287423071D7A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09AC9F-4A83-48B3-AC37-E92E3343A8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1435100"/>
            <a:ext cx="7772400" cy="965199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5200" y="2725738"/>
            <a:ext cx="6858000" cy="474662"/>
          </a:xfrm>
          <a:solidFill>
            <a:schemeClr val="lt1">
              <a:alpha val="74000"/>
            </a:schemeClr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60000"/>
              <a:lumOff val="4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lt1">
              <a:alpha val="81000"/>
            </a:schemeClr>
          </a:solidFill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62106E-5BF3-4F5F-9571-5AF8DC4A67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62106E-5BF3-4F5F-9571-5AF8DC4A67D0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1C47DB0-9BCE-4C84-8FFD-77F68F2610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0030" y="1857364"/>
            <a:ext cx="7129490" cy="357189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> Муниципальное  бюджетное  дошкольное </a:t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>образовательное учреждение</a:t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>детский сад общеразвивающего вида  </a:t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>№ 5 «Звездочка»</a:t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  <a:t> </a:t>
            </a:r>
            <a:br>
              <a:rPr lang="ru-RU" sz="2800" b="1" dirty="0" smtClean="0">
                <a:solidFill>
                  <a:srgbClr val="C00000"/>
                </a:solidFill>
                <a:latin typeface="Century" pitchFamily="18" charset="0"/>
              </a:rPr>
            </a:br>
            <a:endParaRPr lang="ru-RU" sz="2800" b="1" dirty="0">
              <a:solidFill>
                <a:srgbClr val="C000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260648"/>
            <a:ext cx="7776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Кадровый потенциал МДОУ.</a:t>
            </a:r>
            <a:endParaRPr lang="ru-RU" sz="4000" dirty="0" smtClean="0">
              <a:solidFill>
                <a:srgbClr val="C00000"/>
              </a:solidFill>
              <a:latin typeface="+mj-lt"/>
            </a:endParaRPr>
          </a:p>
          <a:p>
            <a:pPr algn="ctr"/>
            <a:endParaRPr lang="ru-RU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1196752"/>
            <a:ext cx="77153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Детский сад укомплектован кадрами на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100% </a:t>
            </a:r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согласно штатному расписанию. </a:t>
            </a:r>
          </a:p>
          <a:p>
            <a:pPr algn="just"/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Педагогический персонал и администрация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15 человек</a:t>
            </a:r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что составляет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45% </a:t>
            </a:r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 общего состава всего персонала.</a:t>
            </a:r>
            <a:endParaRPr lang="ru-RU" sz="20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Персонал по присмотру и уходу составляет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24% (8 человек) </a:t>
            </a:r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 общего количества сотрудников. </a:t>
            </a:r>
          </a:p>
          <a:p>
            <a:pPr algn="just"/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Обслуживающий персонал составляет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30% (10 человек) </a:t>
            </a:r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 общего количества сотрудников.</a:t>
            </a:r>
          </a:p>
          <a:p>
            <a:pPr algn="just"/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 дошкольном  учреждении  сложился  стабильный  творческий  педагогический коллектив  в  количестве 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15  человек  (45%  </a:t>
            </a:r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  общего  количества  работающих  в учреждении) с высоким уровнем профессиональной подготовки. </a:t>
            </a:r>
          </a:p>
          <a:p>
            <a:pPr algn="just"/>
            <a:endParaRPr lang="ru-RU" sz="20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Заведующий дошкольным образовательным учреждением </a:t>
            </a:r>
          </a:p>
          <a:p>
            <a:pPr algn="just"/>
            <a:r>
              <a:rPr lang="ru-RU" sz="2000" b="1" i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Майорова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Вера Александровна </a:t>
            </a:r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 педагогический  стаж  работы  </a:t>
            </a:r>
          </a:p>
          <a:p>
            <a:pPr algn="just"/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36 лет</a:t>
            </a:r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имеет первую квалификационную категорию, награждена Почетной грамотой Министерства образования Российской Федерации. </a:t>
            </a:r>
          </a:p>
          <a:p>
            <a:pPr algn="just"/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692696"/>
            <a:ext cx="83529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Педагогический процесс в ДОУ обеспечивают:</a:t>
            </a:r>
          </a:p>
          <a:p>
            <a:pPr algn="ctr"/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Воспитатели: </a:t>
            </a:r>
          </a:p>
          <a:p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Первушина Елена Александровна                             </a:t>
            </a:r>
            <a:r>
              <a:rPr lang="ru-RU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Вусань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Татьяна Витальевна                   Феоктистова Марина Сергеевна                                 </a:t>
            </a:r>
            <a:r>
              <a:rPr lang="ru-RU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Оконова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Татьяна Михайловна                           </a:t>
            </a:r>
            <a:r>
              <a:rPr lang="ru-RU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Головицына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Елена Григорьевна                                  </a:t>
            </a:r>
            <a:r>
              <a:rPr lang="ru-RU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Стеценко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Ирина Алексеевна                              Гончар Светлана Юрьевна                                            Круглова Наталия Алексеевна                          </a:t>
            </a:r>
            <a:r>
              <a:rPr lang="ru-RU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Скопинцева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Елена Анатольевна</a:t>
            </a:r>
          </a:p>
          <a:p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4694" y="2895600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Специалисты: </a:t>
            </a:r>
          </a:p>
          <a:p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Учитель-логопед:                                   Черноглазова Ирина Владимировна</a:t>
            </a:r>
          </a:p>
          <a:p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Музыкальный руководитель:             </a:t>
            </a:r>
            <a:r>
              <a:rPr lang="ru-RU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Туньская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Елена Александровна</a:t>
            </a:r>
          </a:p>
          <a:p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                         </a:t>
            </a:r>
            <a:r>
              <a:rPr lang="ru-RU" b="1" dirty="0" err="1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Абукявичине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Любовь Геннадьевна</a:t>
            </a:r>
          </a:p>
          <a:p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Инструктор по физкультуре:               Майоров Сергей Михайлович  </a:t>
            </a:r>
          </a:p>
          <a:p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Педагог-психолог:                                  Елизарова Юлия Генриховна</a:t>
            </a:r>
          </a:p>
          <a:p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Старшая медицинская сестра:            Петрова Елена Александровна</a:t>
            </a:r>
            <a:endParaRPr lang="ru-RU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1857" name="Rectangle 1"/>
          <p:cNvSpPr>
            <a:spLocks noChangeArrowheads="1"/>
          </p:cNvSpPr>
          <p:nvPr/>
        </p:nvSpPr>
        <p:spPr bwMode="auto">
          <a:xfrm>
            <a:off x="2555776" y="4736178"/>
            <a:ext cx="410445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normalizeH="0" baseline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normalizeH="0" baseline="0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Возраст педагогов: </a:t>
            </a:r>
            <a:endParaRPr kumimoji="0" lang="ru-RU" b="1" i="0" u="none" strike="noStrike" normalizeH="0" baseline="0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с 20-35 лет – 14% (2 человек)</a:t>
            </a:r>
            <a:endParaRPr kumimoji="0" lang="ru-RU" b="1" i="0" u="none" strike="noStrike" normalizeH="0" baseline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  с 35 до 50 -  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40</a:t>
            </a:r>
            <a:r>
              <a:rPr kumimoji="0" lang="ru-RU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%</a:t>
            </a:r>
            <a:r>
              <a:rPr kumimoji="0" lang="ru-RU" b="1" i="0" u="none" strike="noStrike" normalizeH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 (6 человек)</a:t>
            </a:r>
            <a:endParaRPr kumimoji="0" lang="ru-RU" b="1" i="0" u="none" strike="noStrike" normalizeH="0" baseline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/>
            </a:pPr>
            <a:r>
              <a:rPr kumimoji="0" lang="ru-RU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  50 лет и выше – 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46</a:t>
            </a:r>
            <a:r>
              <a:rPr kumimoji="0" lang="ru-RU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%</a:t>
            </a:r>
            <a:r>
              <a:rPr kumimoji="0" lang="ru-RU" b="1" i="0" u="none" strike="noStrike" normalizeH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 (6 человек)</a:t>
            </a:r>
            <a:r>
              <a:rPr kumimoji="0" lang="ru-RU" b="1" i="0" u="none" strike="noStrike" normalizeH="0" baseline="0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   </a:t>
            </a:r>
            <a:endParaRPr kumimoji="0" lang="ru-RU" b="1" i="0" u="none" strike="noStrike" normalizeH="0" baseline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5720" y="928670"/>
          <a:ext cx="7215206" cy="5047488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065349"/>
                <a:gridCol w="774911"/>
                <a:gridCol w="758845"/>
                <a:gridCol w="758845"/>
                <a:gridCol w="613009"/>
                <a:gridCol w="613009"/>
                <a:gridCol w="1112246"/>
                <a:gridCol w="696204"/>
                <a:gridCol w="822788"/>
              </a:tblGrid>
              <a:tr h="1388831">
                <a:tc rowSpan="2"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cap="none" spc="0" dirty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Учебный год</a:t>
                      </a:r>
                      <a:endParaRPr lang="ru-RU" sz="1600" b="1" cap="none" spc="0" dirty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386" marR="56386" marT="0" marB="0"/>
                </a:tc>
                <a:tc gridSpan="3"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Образование</a:t>
                      </a:r>
                      <a:endParaRPr lang="ru-RU" sz="16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386" marR="5638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Категория</a:t>
                      </a:r>
                      <a:endParaRPr lang="ru-RU" sz="16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386" marR="5638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Курсы повышения квалифика</a:t>
                      </a:r>
                    </a:p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ции</a:t>
                      </a:r>
                      <a:endParaRPr lang="ru-RU" sz="16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386" marR="56386" marT="0" marB="0"/>
                </a:tc>
              </a:tr>
              <a:tr h="13888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cap="none" spc="0" dirty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высшее</a:t>
                      </a:r>
                      <a:endParaRPr lang="ru-RU" sz="1600" b="1" cap="none" spc="0" dirty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386" marR="56386" marT="0" marB="0"/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Обучение</a:t>
                      </a:r>
                    </a:p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в ВУЗе</a:t>
                      </a:r>
                      <a:endParaRPr lang="ru-RU" sz="16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386" marR="56386" marT="0" marB="0"/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Среднее профессиональное</a:t>
                      </a:r>
                      <a:endParaRPr lang="ru-RU" sz="16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386" marR="56386" marT="0" marB="0"/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Выс</a:t>
                      </a:r>
                    </a:p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шая</a:t>
                      </a:r>
                      <a:endParaRPr lang="ru-RU" sz="16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386" marR="56386" marT="0" marB="0"/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1-я</a:t>
                      </a:r>
                      <a:endParaRPr lang="ru-RU" sz="16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386" marR="56386" marT="0" marB="0"/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cap="none" spc="0" dirty="0" smtClean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2-я до 2014 /</a:t>
                      </a:r>
                      <a:r>
                        <a:rPr lang="ru-RU" sz="1600" b="1" cap="none" spc="0" baseline="0" dirty="0" smtClean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 соответствие занимаемой должности</a:t>
                      </a:r>
                      <a:endParaRPr lang="ru-RU" sz="1600" b="1" cap="none" spc="0" dirty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386" marR="56386" marT="0" marB="0"/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Не имеют</a:t>
                      </a:r>
                      <a:endParaRPr lang="ru-RU" sz="16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6386" marR="56386" marT="0" marB="0"/>
                </a:tc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56386" marR="56386" marT="0" marB="0"/>
                </a:tc>
              </a:tr>
              <a:tr h="234143"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2014-2015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2944">
                <a:tc>
                  <a:txBody>
                    <a:bodyPr/>
                    <a:lstStyle/>
                    <a:p>
                      <a:pPr marR="6731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2015-2016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6731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71490" y="274638"/>
            <a:ext cx="8229600" cy="1858218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ru-RU" sz="2600" b="1" dirty="0" smtClean="0">
                <a:solidFill>
                  <a:srgbClr val="C00000"/>
                </a:solidFill>
              </a:rPr>
              <a:t/>
            </a:r>
            <a:br>
              <a:rPr lang="ru-RU" sz="2600" b="1" dirty="0" smtClean="0">
                <a:solidFill>
                  <a:srgbClr val="C00000"/>
                </a:solidFill>
              </a:rPr>
            </a:br>
            <a:r>
              <a:rPr lang="ru-RU" sz="2600" b="1" dirty="0" smtClean="0">
                <a:solidFill>
                  <a:srgbClr val="C00000"/>
                </a:solidFill>
              </a:rPr>
              <a:t/>
            </a:r>
            <a:br>
              <a:rPr lang="ru-RU" sz="2600" b="1" dirty="0" smtClean="0">
                <a:solidFill>
                  <a:srgbClr val="C00000"/>
                </a:solidFill>
              </a:rPr>
            </a:br>
            <a:r>
              <a:rPr lang="ru-RU" sz="2600" b="1" dirty="0" smtClean="0">
                <a:solidFill>
                  <a:srgbClr val="C00000"/>
                </a:solidFill>
              </a:rPr>
              <a:t>Качество воспитательно-образовательного процесса.</a:t>
            </a:r>
            <a:br>
              <a:rPr lang="ru-RU" sz="2600" b="1" dirty="0" smtClean="0">
                <a:solidFill>
                  <a:srgbClr val="C00000"/>
                </a:solidFill>
              </a:rPr>
            </a:br>
            <a:r>
              <a:rPr lang="ru-RU" sz="2600" b="1" dirty="0" smtClean="0">
                <a:solidFill>
                  <a:srgbClr val="C00000"/>
                </a:solidFill>
              </a:rPr>
              <a:t> </a:t>
            </a:r>
            <a:br>
              <a:rPr lang="ru-RU" sz="2600" b="1" dirty="0" smtClean="0">
                <a:solidFill>
                  <a:srgbClr val="C00000"/>
                </a:solidFill>
              </a:rPr>
            </a:br>
            <a:r>
              <a:rPr lang="ru-RU" sz="2600" b="1" dirty="0" smtClean="0">
                <a:solidFill>
                  <a:srgbClr val="C00000"/>
                </a:solidFill>
              </a:rPr>
              <a:t/>
            </a:r>
            <a:br>
              <a:rPr lang="ru-RU" sz="2600" b="1" dirty="0" smtClean="0">
                <a:solidFill>
                  <a:srgbClr val="C00000"/>
                </a:solidFill>
              </a:rPr>
            </a:br>
            <a:endParaRPr lang="ru-RU" sz="2600" b="1" dirty="0">
              <a:solidFill>
                <a:srgbClr val="C00000"/>
              </a:solidFill>
            </a:endParaRPr>
          </a:p>
        </p:txBody>
      </p:sp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-500098" y="121442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Содержание и условия осуществления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Times New Roman" pitchFamily="18" charset="0"/>
              </a:rPr>
              <a:t>воспитательно-образовательного  процесса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285720" y="2143116"/>
            <a:ext cx="750099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Образовательная деятельность была направлена на достижение следующих цели и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задач:</a:t>
            </a: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Цель</a:t>
            </a:r>
            <a:r>
              <a:rPr lang="ru-RU" sz="2400" dirty="0" smtClean="0">
                <a:solidFill>
                  <a:srgbClr val="FF0000"/>
                </a:solidFill>
              </a:rPr>
              <a:t>:    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a typeface="Calibri"/>
                <a:cs typeface="Times New Roman"/>
              </a:rPr>
              <a:t>Реализация требований федерального государственного образовательного стандарта дошкольного образования в психолого-педагогической деятельности педагогов дошкольной образовательной организации.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685800" algn="l"/>
              </a:tabLst>
            </a:pP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Blip>
                <a:blip r:embed="rId2"/>
              </a:buBlip>
              <a:tabLst>
                <a:tab pos="180975" algn="l"/>
                <a:tab pos="685800" algn="l"/>
              </a:tabLs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8" name="Рисунок 7" descr="-1-6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64" y="4572008"/>
            <a:ext cx="2733137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681598"/>
            <a:ext cx="7247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785794"/>
            <a:ext cx="721523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Задачи:</a:t>
            </a:r>
          </a:p>
          <a:p>
            <a:pPr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Совершенствовать работу ДОО в рамках сотрудничества с семьями воспитанников в соответствии с ФГОС ДО.</a:t>
            </a:r>
          </a:p>
          <a:p>
            <a:pPr lvl="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Повышение качества воспитательно-образовательного процесса ДОУ через обновление содержания и организации самостоятельной и совместной деятельности ребенка и взрослого в соответствии с ФГОС ДО.</a:t>
            </a:r>
          </a:p>
          <a:p>
            <a:pPr lvl="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Совершенствование познавательно-речевой компетентности дошкольника в соответствии с ФГОС ДО.</a:t>
            </a:r>
          </a:p>
          <a:p>
            <a:pPr lvl="0">
              <a:buFont typeface="Arial" pitchFamily="34" charset="0"/>
              <a:buChar char="•"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Становление инклюзивной компетентности педагогов как условие выполнения требований ФГОС ДО.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285728"/>
            <a:ext cx="700092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Методическая тема ДОО: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«Организация психолого-педагогического сопровождения воспитательно-образовательного процесса в ДОО в соответствии с ФГОС ДО».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Для решения этих задач были намечены и проведены следующие мероприятия;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- курсовая подготовка педагогов на базе ГОАУ ЯО ИРО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1. Черноглазова И.В., учитель-логопед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«Организация инклюзивного образования в учреждениях, реализующих программы дошкольного образования в соответствии с ФГОС ДО», 26.05.15-12.11.2015г., 72ч.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«ФГОС ДО: современные вопросы теории и практики логопедической работы», 14.09-25.09.2015 г., 72ч.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2.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Туньская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Е.А., музыкальный руководитель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«ФГОС ДО: социально-педагогическое партнерство с семьей», 07.12.2015-18.12.2015, 72ч.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3.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Вусань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Т.В., воспитатель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«ФГОС ДО: достижение целевых ориентиров образования(ранний возраст)», 14.03.2016-01.04.2016г.,72ч.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4.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Оконова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Т.М,  воспитатель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«Наблюдение как инструмент работы педагога в условиях ФГОС ДО», 21.03.2016-22.04.2016г., 72ч</a:t>
            </a:r>
          </a:p>
          <a:p>
            <a:endParaRPr lang="ru-RU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764704"/>
            <a:ext cx="70723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Для осуществления воспитательно-образовательного процесса необходимо создать оптимальные условия. Создавая такие условия, мы руководствуемся следующими нормативными документами: требованиями ФГОС дошкольного образования,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САНПиНа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. И прежде всего  учитывали принципы построения предметно-развивающей среды:</a:t>
            </a:r>
          </a:p>
          <a:p>
            <a:pPr lvl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Многофункциональность;</a:t>
            </a:r>
          </a:p>
          <a:p>
            <a:pPr lvl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Мобильность;</a:t>
            </a:r>
          </a:p>
          <a:p>
            <a:pPr lvl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Безопасность;</a:t>
            </a:r>
          </a:p>
          <a:p>
            <a:pPr lvl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Информативность;</a:t>
            </a:r>
          </a:p>
          <a:p>
            <a:pPr lvl="0"/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Трансформируемость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lvl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Комфортность (эмоциональная, психологическая);</a:t>
            </a:r>
          </a:p>
          <a:p>
            <a:pPr algn="just"/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457200" y="1357298"/>
            <a:ext cx="8229600" cy="507209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                            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5713" name="Rectangle 1"/>
          <p:cNvSpPr>
            <a:spLocks noChangeArrowheads="1"/>
          </p:cNvSpPr>
          <p:nvPr/>
        </p:nvSpPr>
        <p:spPr bwMode="auto">
          <a:xfrm>
            <a:off x="214282" y="928670"/>
            <a:ext cx="749567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Программа обеспечивает развитие личности, мотивации </a:t>
            </a: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 способностей детей в различных видах деятельности </a:t>
            </a: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 охватывает следующие направления:</a:t>
            </a:r>
          </a:p>
          <a:p>
            <a:pPr lvl="0" algn="just">
              <a:buBlip>
                <a:blip r:embed="rId2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социально-коммуникативное развитие;</a:t>
            </a:r>
          </a:p>
          <a:p>
            <a:pPr lvl="0" algn="just">
              <a:buBlip>
                <a:blip r:embed="rId2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познавательное развитие;</a:t>
            </a:r>
          </a:p>
          <a:p>
            <a:pPr lvl="0" algn="just">
              <a:buBlip>
                <a:blip r:embed="rId2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речевое развитие;</a:t>
            </a:r>
          </a:p>
          <a:p>
            <a:pPr lvl="0" algn="just">
              <a:buBlip>
                <a:blip r:embed="rId2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художественно-эстетическое развитие;</a:t>
            </a:r>
          </a:p>
          <a:p>
            <a:pPr lvl="0" algn="just">
              <a:buBlip>
                <a:blip r:embed="rId2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физическое развитие.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</a:tabLst>
            </a:pPr>
            <a:endParaRPr lang="ru-RU" sz="20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Рисунок 8" descr="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3786190"/>
            <a:ext cx="3647582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/>
          <p:cNvSpPr>
            <a:spLocks noChangeArrowheads="1"/>
          </p:cNvSpPr>
          <p:nvPr/>
        </p:nvSpPr>
        <p:spPr bwMode="auto">
          <a:xfrm>
            <a:off x="214282" y="506536"/>
            <a:ext cx="74295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Основное приоритетное направление, осуществляемое в нашем детском саду, -  это охрана и </a:t>
            </a:r>
            <a:r>
              <a:rPr lang="ru-RU" sz="2000" b="1" dirty="0" smtClean="0">
                <a:solidFill>
                  <a:srgbClr val="FF0000"/>
                </a:solidFill>
              </a:rPr>
              <a:t>укрепление здоровья детей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786" y="214311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8596" y="1379885"/>
            <a:ext cx="68580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Планомерное сохранение и развитие здоровья осуществляется по нескольким направлениям.</a:t>
            </a:r>
          </a:p>
          <a:p>
            <a:pPr lvl="0" algn="just">
              <a:buBlip>
                <a:blip r:embed="rId2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Лечебно-профилактическое (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витамино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-,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фитонцидотерапия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,   полоскание горла).</a:t>
            </a:r>
          </a:p>
          <a:p>
            <a:pPr lvl="0" algn="just">
              <a:buBlip>
                <a:blip r:embed="rId2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Обеспечение психологической безопасности личности ребенка (соблюдение режима дня; оптимальный двигательный режим, правильное распределение физических и интеллектуальных нагрузок, доброжелательный стиль общения взрослого с детьми, применение элементов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арттерапии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музыко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сказкотерапии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)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 descr="IMG_60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4786346"/>
            <a:ext cx="2571736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41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4734586"/>
            <a:ext cx="3078000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786" y="214311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769696"/>
            <a:ext cx="68580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Blip>
                <a:blip r:embed="rId2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Оздоровительная направленность воспитательно-образовательного процесса (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валеологизация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образовательного пространства для детей, использование различных оздоровительных режимов, использование оздоровительных технологий: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босохождение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, точечный массаж, дыхательная гимнастика, зрительная гимнастика, массаж ушей, рук; корригирующая гимнастика и т.п.).</a:t>
            </a:r>
          </a:p>
          <a:p>
            <a:pPr lvl="0" algn="just">
              <a:buBlip>
                <a:blip r:embed="rId2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Формирование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валеологической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культуры ребенка, основ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валеологического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сознания.</a:t>
            </a:r>
          </a:p>
          <a:p>
            <a:pPr lvl="0" algn="just"/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Физкультурно-оздоровительная работа в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д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/саду реализуется через основные формы работы:</a:t>
            </a:r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 algn="just">
              <a:buBlip>
                <a:blip r:embed="rId3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организованная образовательная деятельность</a:t>
            </a:r>
          </a:p>
          <a:p>
            <a:pPr lvl="0" algn="just">
              <a:buBlip>
                <a:blip r:embed="rId3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организация активного отдыха;</a:t>
            </a:r>
          </a:p>
          <a:p>
            <a:pPr lvl="0" algn="just">
              <a:buBlip>
                <a:blip r:embed="rId3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самостоятельная двигательная активность детей;</a:t>
            </a:r>
          </a:p>
          <a:p>
            <a:pPr lvl="0" algn="just">
              <a:buBlip>
                <a:blip r:embed="rId3"/>
              </a:buBlip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организация двигательной активности в режиме дня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4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3714752"/>
            <a:ext cx="4080000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57158" y="857232"/>
            <a:ext cx="77867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Детство – волшебный период человеческой жизни. 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  от того, как прошло детство, кто вел ребенка за руку 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в  детские  годы,  что  вошло  в  его  разум  и  сердце  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из окружающего мира – от этого в решающей степени 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зависит, каким станет сегодняшний малыш. 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В. А. Сухомлинский 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332656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Показатели состояния здоровья воспитанников: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57159" y="1000108"/>
          <a:ext cx="7072361" cy="426965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803200"/>
                <a:gridCol w="1085533"/>
                <a:gridCol w="1082253"/>
                <a:gridCol w="1082253"/>
                <a:gridCol w="1019122"/>
              </a:tblGrid>
              <a:tr h="8107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Показатели состояния здоровья за 2  года 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2014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год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2015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год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2016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год</a:t>
                      </a:r>
                    </a:p>
                  </a:txBody>
                  <a:tcPr marL="0" marR="0" marT="0" marB="0"/>
                </a:tc>
              </a:tr>
              <a:tr h="32201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Число случаев заболеваний в год 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170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149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146</a:t>
                      </a:r>
                    </a:p>
                  </a:txBody>
                  <a:tcPr marL="0" marR="0" marT="0" marB="0"/>
                </a:tc>
              </a:tr>
              <a:tr h="32201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Заболеваемость в детоднях на 1 ребенка 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6,2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0" marR="0" marT="0" marB="0"/>
                </a:tc>
              </a:tr>
              <a:tr h="32201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Индекс здоровья, %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6.1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5,9%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6%</a:t>
                      </a:r>
                    </a:p>
                  </a:txBody>
                  <a:tcPr marL="0" marR="0" marT="0" marB="0"/>
                </a:tc>
              </a:tr>
              <a:tr h="64402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Дети с хроническими заболеваниями (ф.30), % 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0" marR="0" marT="0" marB="0"/>
                </a:tc>
              </a:tr>
              <a:tr h="322013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Группа здоровья 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 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-</a:t>
                      </a:r>
                    </a:p>
                  </a:txBody>
                  <a:tcPr marL="0" marR="0" marT="0" marB="0"/>
                </a:tc>
              </a:tr>
              <a:tr h="3220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II 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122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120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</a:t>
                      </a: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220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III 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220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IV 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0" marR="0" marT="0" marB="0"/>
                </a:tc>
              </a:tr>
              <a:tr h="2530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2530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85720" y="5237820"/>
            <a:ext cx="7143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25700" algn="l"/>
              </a:tabLst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257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В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2016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году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выпустилось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в школу 42 человек: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257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- с нарушением осанки –  6 человека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257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- с нарушением остроты зрения –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4 человека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257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- нарушением остроты слуха – нет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500042"/>
            <a:ext cx="696140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Мониторинг физического развития детей на конец учебного года показал, что из 100 обследованных детей (кроме 2  группы раннего возраста) имеют: 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     уровень -  высокий:  53 ч. – 54%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средний:   44 ч. – 44%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низкий:    2ч. -   2% </a:t>
            </a:r>
          </a:p>
          <a:p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Положительная динамика физического развития детей ДОУ в сравнении с началом учебного года составила 44 % (начало года: в.у. – 20ч - 20%, с.у. – 68ч–69%, н.у. – 11ч. – 11%). </a:t>
            </a:r>
          </a:p>
          <a:p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Такие положительные результаты дает грамотная организация медико-педагогического контроля за физическим развитием детей со стороны медицинского персонала и инструктора по физкультуре.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65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3696000" cy="27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65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2143116"/>
            <a:ext cx="3696000" cy="27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65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429000"/>
            <a:ext cx="3696000" cy="27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24" y="548680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Взаимодействие с родителями -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980728"/>
            <a:ext cx="74888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это сложная и важная часть деятельности педагогического коллектива, включающая повышение уровня педагогических знаний, умений и навыков родителей.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Для решения этих задач используются различные формы работы: </a:t>
            </a:r>
            <a:endParaRPr lang="ru-RU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общие и групповые родительские собрания, 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тематические консультации,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проведение совместных мероприятий для детей и родителей,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анкетирование,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наглядная информация, </a:t>
            </a: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показ занятий для родителей,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создание предметно-развивающей среды,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Дни открытых дверей,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Blip>
                <a:blip r:embed="rId2"/>
              </a:buBlip>
            </a:pPr>
            <a:r>
              <a:rPr lang="ru-RU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Times New Roman" pitchFamily="18" charset="0"/>
                <a:cs typeface="Times New Roman" pitchFamily="18" charset="0"/>
              </a:rPr>
              <a:t>выставки совместных работ.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Рисунок 6" descr="IMG_49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7388" y="4429132"/>
            <a:ext cx="2889256" cy="2166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3665" name="Rectangle 1"/>
          <p:cNvSpPr>
            <a:spLocks noChangeArrowheads="1"/>
          </p:cNvSpPr>
          <p:nvPr/>
        </p:nvSpPr>
        <p:spPr bwMode="auto">
          <a:xfrm>
            <a:off x="500034" y="285728"/>
            <a:ext cx="717629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69875" algn="l"/>
              </a:tabLst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 ДОУ создаются условия для максимального удовлетворения запросов родителей детей дошкольного возраста по их воспитанию и обучению. Родители получают информацию о целях и задачах учреждения, имеют возможность обсуждать различные вопросы пребывания ребенка в ДОУ, участвовать в жизнедеятельности детского сада. По результатам анкетирования «Выявление  удовлетворенности родителей работой дошкольного образовательного учреждения МБДОУ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д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/с №5 «Звездочка» и его педагогического коллектива», в котором приняло участие 82% родителей, удовлетворенность родителей образовательной услугой составляет 93%.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69875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214282" y="869936"/>
            <a:ext cx="728667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Для родителей и детей, не посещающих детский сад, организован консультационный пункт. В КП родители и дети имеют возможность получить консультации педагогов по развитию и воспитанию детей, коррекционную помощь, принять участие в праздничных мероприятиях ДОУ. Работа специалистов КП позволяет правильно организовать развитие детей в домашних условиях, способствует повышению педагогической грамотности родителей, позволяет создать условия для благоприятной адаптации детей в детском саду.  В 2014/15году услугами КП воспользовалось  15 семей, проживающих в п. Бурмакино. В течение года 2-е детей зачислено в детский сад.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1" i="0" u="none" strike="noStrike" normalizeH="0" baseline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1" i="0" u="none" strike="noStrike" normalizeH="0" baseline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 descr="543864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3857628"/>
            <a:ext cx="3869714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1"/>
          <p:cNvSpPr>
            <a:spLocks noChangeArrowheads="1"/>
          </p:cNvSpPr>
          <p:nvPr/>
        </p:nvSpPr>
        <p:spPr bwMode="auto">
          <a:xfrm>
            <a:off x="285720" y="1357860"/>
            <a:ext cx="692948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 2015-2016 году деятельность педагога-психолога была направлена на решение  следующих задач: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1)психологическое сопровождение воспитательной деятельности, развития личности воспитанников, их социализации;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2)психологическое сопровождение перехода на новый образовательный уровень и адаптации на новом уровне;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3) психологическое сопровождение деятельности по сохранению и укреплению здоровья воспитанников;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4)психологическое сопровождение детей  с ограниченными возможностями здоровья.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2000" b="1" i="0" u="none" strike="noStrike" normalizeH="0" baseline="0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71406" y="785794"/>
            <a:ext cx="7429552" cy="4525963"/>
          </a:xfrm>
          <a:noFill/>
        </p:spPr>
        <p:txBody>
          <a:bodyPr>
            <a:normAutofit/>
          </a:bodyPr>
          <a:lstStyle/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     Основой организации питания детей в дошкольном  учреждении 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     является соблюдение наборов продуктов </a:t>
            </a: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питания и рационов питания.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     Эти наборы включают в себя основные группы продуктов, позволяющих удовлетворить физиологические потребности дошкольников в основных пищевых веществах и обеспечить их необходимой калорийностью. 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    Для решения преемственности в питании детей в ДОУ и дома для родителей вывешивается ежедневное меню. 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    </a:t>
            </a: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Питание 3-х разовое: завтрак, обед, полдник, а также введен второй завтрак в 10 часов: сок или фрукт.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    Продуктами обеспечивает ООО «МИРПРО» г. Ярославль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endParaRPr lang="ru-RU" sz="18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Контроль за правильной организацией питания детей в дошкольном учреждении осуществляется старшей медицинской сестрой и руководителем ОО</a:t>
            </a: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</a:t>
            </a:r>
          </a:p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endParaRPr lang="ru-RU" sz="18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  <a:cs typeface="+mn-cs"/>
            </a:endParaRPr>
          </a:p>
          <a:p>
            <a:pPr algn="just">
              <a:buNone/>
            </a:pPr>
            <a:endParaRPr lang="ru-RU" sz="18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 descr="S83031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29256" y="4986586"/>
            <a:ext cx="24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928662" y="214290"/>
            <a:ext cx="607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Организация питания.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71406" y="785794"/>
            <a:ext cx="7429552" cy="4525963"/>
          </a:xfrm>
          <a:noFill/>
        </p:spPr>
        <p:txBody>
          <a:bodyPr>
            <a:normAutofit/>
          </a:bodyPr>
          <a:lstStyle/>
          <a:p>
            <a:pPr algn="just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18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  <a:cs typeface="+mn-cs"/>
              </a:rPr>
              <a:t>      </a:t>
            </a:r>
          </a:p>
          <a:p>
            <a:pPr algn="just">
              <a:buNone/>
            </a:pPr>
            <a:endParaRPr lang="ru-RU" sz="18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14290"/>
            <a:ext cx="8715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Финансовое обеспечение функционирования и развития ОО.</a:t>
            </a:r>
            <a:endParaRPr lang="ru-RU" sz="2400" dirty="0" smtClean="0">
              <a:solidFill>
                <a:srgbClr val="FF0000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85720" y="714354"/>
          <a:ext cx="7358114" cy="5929356"/>
        </p:xfrm>
        <a:graphic>
          <a:graphicData uri="http://schemas.openxmlformats.org/drawingml/2006/table">
            <a:tbl>
              <a:tblPr/>
              <a:tblGrid>
                <a:gridCol w="4103728"/>
                <a:gridCol w="1627193"/>
                <a:gridCol w="1627193"/>
              </a:tblGrid>
              <a:tr h="329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Наименование показателей 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2015</a:t>
                      </a: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2016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843" marR="58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29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Объем средств учреждения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14356,2</a:t>
                      </a: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14500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588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Бюджетные средства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в т.ч.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13077,2</a:t>
                      </a: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13377,2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3176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Увеличение стоимости основных средств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 игрушки, детская мебель, медоборудование, спортивный инвентарь и др.)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502,0</a:t>
                      </a: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466,8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29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Оплата труда работников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6937,2</a:t>
                      </a: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7018,9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29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Коммунальные услуги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873.7</a:t>
                      </a: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1002.1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588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Услуги по содержанию имущества (ремонтные работы)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335,8</a:t>
                      </a: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728,1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29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Питание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2154,4</a:t>
                      </a: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2057,4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3176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Увеличение стоимости материальных запасов в т.ч. </a:t>
                      </a:r>
                      <a:r>
                        <a:rPr lang="ru-RU" sz="16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(хозяйственные средства, канцтовары, медикаменты, мягкий инвентарь, стройматериалы)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1414,о</a:t>
                      </a: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1007.5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294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Внебюджетные средства</a:t>
                      </a:r>
                      <a:endParaRPr lang="ru-RU" sz="16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106" marR="631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1279,0</a:t>
                      </a:r>
                    </a:p>
                  </a:txBody>
                  <a:tcPr marL="63106" marR="6310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1162,8</a:t>
                      </a:r>
                    </a:p>
                  </a:txBody>
                  <a:tcPr marL="5843" marR="58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548680"/>
            <a:ext cx="724715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Льготами по оплате за содержание ребенка  воспользовались в размере: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2015г.	                   2016г.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100%  	        6 человек		0 человек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50%                7 человек                      9 человек</a:t>
            </a:r>
          </a:p>
          <a:p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Все родители  воспитанников(100%) детского сада получали в 2016г. компенсацию части родительской платы за содержание ребенка в ОО.</a:t>
            </a:r>
          </a:p>
          <a:p>
            <a:endParaRPr lang="ru-RU" sz="2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     Детский сад работал в условиях бюджетного финансирования, а это значит, что расходовал средства в соответствии с их целевым назначением, добивался максимальной эффективности вложения ассигнований, выделенных Учреждению в соответствии с Планом финансово-хозяйственной деятельности на 2016 год. Муниципальным  заданием 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на 2016г.</a:t>
            </a:r>
          </a:p>
          <a:p>
            <a:endParaRPr lang="ru-RU" sz="20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0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14348" y="54868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 Общая характеристика </a:t>
            </a:r>
            <a:endParaRPr lang="ru-RU" sz="40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10" y="1484784"/>
            <a:ext cx="72728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Муниципальное бюджетное дошкольное образовательное учреждение детский сад общеразвивающего вида №5 «Звёздочка» п. Бурмакино было открыто в 1987 году.</a:t>
            </a:r>
          </a:p>
          <a:p>
            <a:endParaRPr lang="ru-RU" sz="20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Лицензия № 001030 выдана 5.05.2012 года бессрочно</a:t>
            </a:r>
          </a:p>
          <a:p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Устав ДОУ зарегистрирован 18.05.2006г.</a:t>
            </a:r>
          </a:p>
          <a:p>
            <a:r>
              <a:rPr lang="ru-RU" sz="20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Адрес, телефоны:</a:t>
            </a:r>
            <a:endParaRPr lang="ru-RU" sz="20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-152291, Ярославская область, Некрасовский район, п. Бурмакино,  ул. Спортивная, 6;</a:t>
            </a:r>
          </a:p>
          <a:p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-тел./факс заведующего МБДОУ  – 8(48531) 54-3-74,  сот. 89092784094, общий – 8(48531) 54-1-10</a:t>
            </a:r>
          </a:p>
          <a:p>
            <a:r>
              <a:rPr lang="ru-RU" sz="20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Учредитель – администрация Некрасовского муниципального района (ул. Набережная, 37, тел. 4-13-48).</a:t>
            </a:r>
          </a:p>
          <a:p>
            <a:endParaRPr lang="ru-RU" sz="20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286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42844" y="428604"/>
            <a:ext cx="7391174" cy="6072230"/>
          </a:xfrm>
          <a:noFill/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Анализ результатов деятельности и проблемы ОО.</a:t>
            </a:r>
            <a:endParaRPr lang="ru-RU" sz="1600" dirty="0" smtClean="0"/>
          </a:p>
          <a:p>
            <a:pPr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           Анализ результатов деятельности  детского сада позволяет сделать вывод о том, что в 2016  году наше учреждение продолжало работать  и развиваться стабильно. Наиболее успешными в деятельности детского сада можно считать следующие показатели:</a:t>
            </a:r>
          </a:p>
          <a:p>
            <a:pPr lvl="0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Создание условий и содержания образовательного процесса, соответствующего заявленному виду и типу учреждения, с учетом ФГОС к содержанию и условиям организации работы дошкольных  учреждений. В 2016 году были проведены ремонты в гр. № 4, пищеблоке, подсобных помещениях детского сада.  На прогулочные площадки приобретено игровое оборудование. На пищеблоке детского сада приобретена новая морозильная камера для хранения  продуктов . Приобретены детские столы, столы для воспитателей и раздачи пищи, методические шкафы для литературы новые ковры и ковровые изделия в 4 группы и физкультурный зал ,заменены шторы в 4 групповых комнатах, приобретены игрушки, дидактический материал, канцелярские товары .</a:t>
            </a:r>
          </a:p>
          <a:p>
            <a:pPr lvl="0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Внедрение информационных технологий  в образовательный и управленческий процесс, </a:t>
            </a:r>
            <a:r>
              <a:rPr lang="ru-RU" sz="1800" b="1" dirty="0" err="1" smtClean="0">
                <a:solidFill>
                  <a:schemeClr val="accent6">
                    <a:lumMod val="50000"/>
                  </a:schemeClr>
                </a:solidFill>
              </a:rPr>
              <a:t>сформированность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 предметно-пространственной среды в группах в соответствии с современными требованиями, ФГОС ДО.</a:t>
            </a:r>
          </a:p>
          <a:p>
            <a:pPr lvl="0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Стабильно положительные результаты освоения детьми программы дошкольного воспитания;</a:t>
            </a:r>
          </a:p>
          <a:p>
            <a:pPr lvl="0">
              <a:buNone/>
            </a:pPr>
            <a:endParaRPr lang="ru-RU" sz="16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620688"/>
            <a:ext cx="7248298" cy="5256584"/>
          </a:xfrm>
          <a:noFill/>
        </p:spPr>
        <p:txBody>
          <a:bodyPr>
            <a:noAutofit/>
          </a:bodyPr>
          <a:lstStyle/>
          <a:p>
            <a:pPr lvl="0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Повышение профессионального мастерства педагогов, обучение молодых специалистов, участие в конкурсном движении</a:t>
            </a:r>
          </a:p>
          <a:p>
            <a:pPr lvl="0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Усиление роли родителей и признание за ними права совещательного голоса при решении важнейших вопросов обеспечения образовательного процесса ( Совет родителей)</a:t>
            </a:r>
          </a:p>
          <a:p>
            <a:pPr lvl="0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Расширение связей с ОО,  учреждениями культуры и спорта Некрасовского МР</a:t>
            </a:r>
          </a:p>
          <a:p>
            <a:pPr lvl="0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Увеличение доли детей, охваченных дополнительным образованием: 46 детей охвачены дополнительным  образованием в возрасте от 5 лет до 7 лет, что составляет 72%</a:t>
            </a:r>
          </a:p>
          <a:p>
            <a:pPr lvl="0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Заболеваемость за 2016 год снизилась на 9 случаев по сравнению с 2015 годом</a:t>
            </a:r>
          </a:p>
          <a:p>
            <a:pPr lvl="0"/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Более высокая   мотивация родителей и педагогов на поддержание здорового   образа  жизни ,разнообразие  форм взаимодействия воспитателей и родителей.</a:t>
            </a:r>
          </a:p>
          <a:p>
            <a:pPr lvl="0" algn="just"/>
            <a:endParaRPr lang="ru-RU" sz="1800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1357298"/>
            <a:ext cx="74295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 результате анализа проведенной работы выявлены и отрицательные стороны.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Большая доля детей, не посещающих детский сад без уважительной  причины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Высокая заболеваемость детей ОРВИ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Низкая доступность для воспитания детей с ОВЗ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Недостаточная  финансовая обеспеченность  для полного  внедрения ФГОС в  образовательный процесс в ОО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Отсутствие средств  местного бюджета для полного обустройства  территории  детского сада</a:t>
            </a:r>
          </a:p>
          <a:p>
            <a:pPr algn="just"/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2844" y="404664"/>
            <a:ext cx="742955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НАПРАВЛЕНИЯ  РАЗВИТИЯ ДЕТСКОГО САДА НА </a:t>
            </a:r>
            <a:r>
              <a:rPr lang="ru-RU" sz="2000" b="1" dirty="0" smtClean="0">
                <a:solidFill>
                  <a:srgbClr val="FF0000"/>
                </a:solidFill>
              </a:rPr>
              <a:t>2017 </a:t>
            </a:r>
            <a:r>
              <a:rPr lang="ru-RU" sz="2000" b="1" dirty="0" smtClean="0">
                <a:solidFill>
                  <a:srgbClr val="FF0000"/>
                </a:solidFill>
              </a:rPr>
              <a:t>ГОД</a:t>
            </a:r>
          </a:p>
          <a:p>
            <a:pPr algn="ctr"/>
            <a:endParaRPr lang="ru-RU" sz="20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Модернизация дошкольного образования.  развития инфраструктуры и совершенствования материально-технических, информационных  ресурсов детского сада в соответствии с Федеральным государственным образовательным стандартом, с учетом соответствия примерной образовательной программе дошкольного образования, новому ФЗ№273 «Об образовании в РФ» 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Обучение педагогов ОО новым принципам построения образовательного процесса в соответствии с ФГОС ДО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Обеспечение доступности и открытости информации о деятельности детского сада через официальный сайт ОО, процедуру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самообследования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ОО, Публичный отчет.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Корректировка ООП ОО в соответствии с требованиями ФГОС.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Сохранение как приоритетного направления физкультурно-оздоровительное развитие воспитанников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Оказание психолого-педагогической помощи детям, не посещающим детский сад, через КП.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Расширение способов и методов формирования ценностей семьи в области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здоровьесберегающих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технологий</a:t>
            </a:r>
          </a:p>
          <a:p>
            <a:pPr lvl="0">
              <a:buFont typeface="Arial" pitchFamily="34" charset="0"/>
              <a:buChar char="•"/>
            </a:pP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85720" y="571480"/>
            <a:ext cx="75724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Создание системы поддержки способных и одаренных детей и педагогов через конкурсы, проектную деятельность, музейную педагогику.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Включение дополнительного образования в воспитательно-образовательный процесс дошкольного образования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Обеспечение соблюдения прав воспитанников: преимущественное право приема, установление платы за присмотр и уход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Создание условий для воспитания детей с ограниченными возможностями здоровья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Обеспечение безопасности ОО.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Укрепление материально-технической базы ОО: Замена старых оконных блоков в спальных комнатах 4 групп на пластиковые  стеклопакеты, монтаж системы контроля доступа, приобретение компьютерной техники, методических пособий для образовательной деятельности детей, игрушек, предметов первой необходимости, проведение текущего ремонта.</a:t>
            </a:r>
          </a:p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Благоустройство территории ДОУ: установка нового спортивного  оборудования.  скамеек, разбивка цветников, другое.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9" name="Рисунок 8" descr="IMG_6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7" y="35716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65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35716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65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8662" y="314324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65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314324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 descr="IMG_65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371475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65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69508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65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85723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65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6" y="85723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 descr="IMG_65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371475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6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85723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65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85723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_65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3786190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 descr="IMG_65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50004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65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48037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41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500438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_41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500438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 descr="IMG_4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428604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41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429000"/>
            <a:ext cx="3780001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41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28604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41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3429000"/>
            <a:ext cx="378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357422" y="980728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Заведующая МБДОУ – </a:t>
            </a:r>
          </a:p>
          <a:p>
            <a:pPr algn="ctr"/>
            <a:r>
              <a:rPr lang="ru-RU" sz="2400" b="1" i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Майорова</a:t>
            </a:r>
            <a:r>
              <a:rPr lang="ru-RU" sz="24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Вера Александровна</a:t>
            </a:r>
          </a:p>
          <a:p>
            <a:pPr algn="ctr"/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85852" y="3212976"/>
            <a:ext cx="56166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Вышестоящие организации:</a:t>
            </a:r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>
              <a:buFontTx/>
              <a:buChar char="-"/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управление образования администрации Некрасовского муниципального района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 начальник управления  - </a:t>
            </a:r>
          </a:p>
          <a:p>
            <a:pPr algn="ctr"/>
            <a:r>
              <a:rPr lang="ru-RU" sz="24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Балуева Нина Николаевна</a:t>
            </a: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),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п. Некрасовское, ул. Советская, 135,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тел.4-16-36; 4-12-78 .</a:t>
            </a:r>
          </a:p>
          <a:p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endParaRPr lang="ru-RU" sz="24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 descr="SDC117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620688"/>
            <a:ext cx="1869672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2" name="Рисунок 11" descr="IMG_41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71480"/>
            <a:ext cx="3780000" cy="2520000"/>
          </a:xfrm>
          <a:prstGeom prst="rect">
            <a:avLst/>
          </a:prstGeom>
        </p:spPr>
      </p:pic>
      <p:pic>
        <p:nvPicPr>
          <p:cNvPr id="13" name="Рисунок 12" descr="IMG_4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9586" y="3500438"/>
            <a:ext cx="3780000" cy="2520000"/>
          </a:xfrm>
          <a:prstGeom prst="rect">
            <a:avLst/>
          </a:prstGeom>
        </p:spPr>
      </p:pic>
      <p:pic>
        <p:nvPicPr>
          <p:cNvPr id="14" name="Рисунок 13" descr="IMG_41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551810"/>
            <a:ext cx="3780000" cy="2520000"/>
          </a:xfrm>
          <a:prstGeom prst="rect">
            <a:avLst/>
          </a:prstGeom>
        </p:spPr>
      </p:pic>
      <p:pic>
        <p:nvPicPr>
          <p:cNvPr id="15" name="Рисунок 14" descr="IMG_41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0497" y="3500438"/>
            <a:ext cx="3779999" cy="252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60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248" y="357187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60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71435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60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71435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60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357187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60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64291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6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64291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65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357187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65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348" y="357187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65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428604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_65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428604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65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571876"/>
            <a:ext cx="3357554" cy="251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65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3571876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66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642918"/>
            <a:ext cx="3348000" cy="251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66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64291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66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3643314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66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3643314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IMG_66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64291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_6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371475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G_66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642918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IMG_66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786" y="3714752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1453582"/>
            <a:ext cx="70359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9600" b="1" cap="none" spc="50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Спасибо за внимание!</a:t>
            </a:r>
            <a:endParaRPr lang="ru-RU" sz="9600" b="1" cap="none" spc="50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214346" y="5229200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©Презентацию подготовила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воспитатель детского сада № 5 «Звездочка» -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Гончар Светлана Юрьевна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Февраль 2017 г.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Режим функционирования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196753"/>
            <a:ext cx="681796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Blip>
                <a:blip r:embed="rId2"/>
              </a:buBlip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пятидневная рабочая неделя</a:t>
            </a:r>
          </a:p>
          <a:p>
            <a:pPr lvl="0">
              <a:buBlip>
                <a:blip r:embed="rId2"/>
              </a:buBlip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10 часов  - режим пребывания ребенка в детском саду с 7.40 до 17.40 </a:t>
            </a:r>
          </a:p>
          <a:p>
            <a:pPr>
              <a:buBlip>
                <a:blip r:embed="rId2"/>
              </a:buBlip>
            </a:pPr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выходные: суббота, воскресенье.</a:t>
            </a:r>
          </a:p>
          <a:p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2016 году детский сад посещало 126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 возрасте от 1,5 до 8 лет: 54 мальчика и 72 девочки</a:t>
            </a:r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детском саду функционирует 6 возрастных групп, в том числе две группы младшего возраста для детей от 1,5 до 3 лет. </a:t>
            </a:r>
          </a:p>
          <a:p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/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/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/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/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/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/>
            <a:endParaRPr lang="ru-RU" sz="2400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97877" y="1000108"/>
          <a:ext cx="7274519" cy="5088838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965361"/>
                <a:gridCol w="999217"/>
                <a:gridCol w="3560396"/>
                <a:gridCol w="1749545"/>
              </a:tblGrid>
              <a:tr h="840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cap="none" spc="0" dirty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№ </a:t>
                      </a:r>
                      <a:r>
                        <a:rPr lang="ru-RU" sz="1800" b="1" cap="none" spc="0" dirty="0" err="1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п</a:t>
                      </a:r>
                      <a:r>
                        <a:rPr lang="ru-RU" sz="1800" b="1" cap="none" spc="0" dirty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/</a:t>
                      </a:r>
                      <a:r>
                        <a:rPr lang="ru-RU" sz="1800" b="1" cap="none" spc="0" dirty="0" err="1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п</a:t>
                      </a:r>
                      <a:endParaRPr lang="ru-RU" sz="1800" b="1" cap="none" spc="0" dirty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cap="none" spc="0" dirty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№ группы</a:t>
                      </a:r>
                      <a:endParaRPr lang="ru-RU" sz="1800" b="1" cap="none" spc="0" dirty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cap="none" spc="0" dirty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Возрастная группа</a:t>
                      </a:r>
                      <a:endParaRPr lang="ru-RU" sz="1800" b="1" cap="none" spc="0" dirty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cap="none" spc="0" dirty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Количество детей</a:t>
                      </a:r>
                      <a:endParaRPr lang="ru-RU" sz="1800" b="1" cap="none" spc="0" dirty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" marR="1905" marT="0" marB="0" anchor="ctr"/>
                </a:tc>
              </a:tr>
              <a:tr h="420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cap="none" spc="0" dirty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1</a:t>
                      </a:r>
                      <a:endParaRPr lang="ru-RU" sz="1800" b="1" cap="none" spc="0" dirty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Раннего возраста (от 1.5 до 2 лет)</a:t>
                      </a: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/>
                </a:tc>
              </a:tr>
              <a:tr h="420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2</a:t>
                      </a:r>
                      <a:endParaRPr lang="ru-RU" sz="18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Раннего возраста (от 2 до 3 лет)</a:t>
                      </a: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1905" marR="1905" marT="0" marB="0" anchor="ctr"/>
                </a:tc>
              </a:tr>
              <a:tr h="420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3</a:t>
                      </a:r>
                      <a:endParaRPr lang="ru-RU" sz="18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Младшего возраста (от 3 до 4 лет)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/>
                </a:tc>
              </a:tr>
              <a:tr h="420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4</a:t>
                      </a:r>
                      <a:endParaRPr lang="ru-RU" sz="18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Среднего возраста ( от 4до 5 лет )</a:t>
                      </a: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/>
                </a:tc>
              </a:tr>
              <a:tr h="420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5</a:t>
                      </a:r>
                      <a:endParaRPr lang="ru-RU" sz="18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Подготовительная к школе группа (от 6 до 7 лет)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/>
                </a:tc>
              </a:tr>
              <a:tr h="840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6</a:t>
                      </a:r>
                      <a:endParaRPr lang="ru-RU" sz="18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Старшего возраста (от 5 до 6 лет)</a:t>
                      </a: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23</a:t>
                      </a:r>
                    </a:p>
                  </a:txBody>
                  <a:tcPr marL="1905" marR="1905" marT="0" marB="0" anchor="ctr"/>
                </a:tc>
              </a:tr>
              <a:tr h="10946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ru-RU" sz="18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1905" marR="190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126</a:t>
                      </a: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" marR="1905" marT="0" marB="0" anchor="ctr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3" y="1500172"/>
          <a:ext cx="6715170" cy="5072098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38390"/>
                <a:gridCol w="2238390"/>
                <a:gridCol w="2238390"/>
              </a:tblGrid>
              <a:tr h="865968"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Наименование показателей</a:t>
                      </a:r>
                      <a:endParaRPr lang="ru-RU" b="1" cap="none" spc="0" dirty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2015г</a:t>
                      </a: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2016г</a:t>
                      </a:r>
                    </a:p>
                  </a:txBody>
                  <a:tcPr marL="68580" marR="68580" marT="0" marB="0" anchor="ctr" anchorCtr="1"/>
                </a:tc>
              </a:tr>
              <a:tr h="1237097"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Число дней, проведенных детьми в группах</a:t>
                      </a:r>
                      <a:endParaRPr lang="ru-RU" b="1" cap="none" spc="0" dirty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19046</a:t>
                      </a: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18306</a:t>
                      </a:r>
                    </a:p>
                  </a:txBody>
                  <a:tcPr marL="68580" marR="68580" marT="0" marB="0" anchor="ctr" anchorCtr="1"/>
                </a:tc>
              </a:tr>
              <a:tr h="1237097"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Число</a:t>
                      </a:r>
                      <a:r>
                        <a:rPr lang="ru-RU" b="1" cap="none" spc="0" baseline="0" dirty="0" smtClean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 дней, пропущенных детьми всего</a:t>
                      </a:r>
                      <a:endParaRPr lang="ru-RU" b="1" cap="none" spc="0" dirty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9154</a:t>
                      </a: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9054</a:t>
                      </a:r>
                    </a:p>
                  </a:txBody>
                  <a:tcPr marL="68580" marR="68580" marT="0" marB="0" anchor="ctr" anchorCtr="1"/>
                </a:tc>
              </a:tr>
              <a:tr h="865968"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В том числе по болезни</a:t>
                      </a:r>
                      <a:endParaRPr lang="ru-RU" b="1" cap="none" spc="0" dirty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1029</a:t>
                      </a: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1020</a:t>
                      </a:r>
                    </a:p>
                  </a:txBody>
                  <a:tcPr marL="68580" marR="68580" marT="0" marB="0" anchor="ctr" anchorCtr="1"/>
                </a:tc>
              </a:tr>
              <a:tr h="865968">
                <a:tc>
                  <a:txBody>
                    <a:bodyPr/>
                    <a:lstStyle/>
                    <a:p>
                      <a:pPr algn="ctr"/>
                      <a:r>
                        <a:rPr lang="ru-RU" b="1" cap="none" spc="0" dirty="0" smtClean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По другим причинам</a:t>
                      </a:r>
                      <a:endParaRPr lang="ru-RU" b="1" cap="none" spc="0" dirty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8125</a:t>
                      </a: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Times New Roman"/>
                        </a:rPr>
                        <a:t>8034</a:t>
                      </a:r>
                    </a:p>
                  </a:txBody>
                  <a:tcPr marL="68580" marR="68580" marT="0" marB="0" anchor="ctr" anchorCtr="1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2910" y="642918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Сводная таблица посещаемости</a:t>
            </a:r>
            <a:endParaRPr lang="ru-RU" sz="28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620688"/>
            <a:ext cx="7200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очереди на получении путевки в детский сад состоит 52 человек, из них: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 0 – 1,5 – 23 человека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от 1,5 – 3 лет – 29 человека</a:t>
            </a:r>
          </a:p>
          <a:p>
            <a:pPr algn="ctr"/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 2015 год в п. Бурмакино родилось – 25 детей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6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 2016 год - 35 детей</a:t>
            </a:r>
          </a:p>
          <a:p>
            <a:pPr algn="ctr"/>
            <a:endParaRPr lang="ru-RU" sz="2400" b="1" dirty="0" smtClean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b="1" dirty="0">
              <a:ln w="1905"/>
              <a:solidFill>
                <a:schemeClr val="accent6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 descr="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3643314"/>
            <a:ext cx="2047875" cy="204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4357694"/>
            <a:ext cx="3214690" cy="2143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87624" y="4766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332656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Характеристика семей воспитанников.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5720" y="1325266"/>
          <a:ext cx="7786742" cy="446450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329191"/>
                <a:gridCol w="3457551"/>
              </a:tblGrid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ru-RU" sz="1800" b="1" cap="none" spc="0" dirty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</a:rPr>
                        <a:t>Критерии </a:t>
                      </a:r>
                      <a:endParaRPr lang="ru-RU" sz="1800" b="1" cap="none" spc="0" dirty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2016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77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cap="none" spc="0" dirty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</a:rPr>
                        <a:t>Общее количество семей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cap="none" spc="0" dirty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</a:rPr>
                        <a:t>Из них</a:t>
                      </a:r>
                      <a:endParaRPr lang="ru-RU" sz="1800" b="1" cap="none" spc="0" dirty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126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</a:rPr>
                        <a:t>Полных</a:t>
                      </a:r>
                      <a:endParaRPr lang="ru-RU" sz="18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110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</a:rPr>
                        <a:t>Неполных</a:t>
                      </a:r>
                      <a:endParaRPr lang="ru-RU" sz="18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</a:rPr>
                        <a:t>Многодетных</a:t>
                      </a:r>
                      <a:endParaRPr lang="ru-RU" sz="18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</a:rPr>
                        <a:t>Опекунство</a:t>
                      </a:r>
                      <a:endParaRPr lang="ru-RU" sz="18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</a:rPr>
                        <a:t>Служащие </a:t>
                      </a:r>
                      <a:endParaRPr lang="ru-RU" sz="18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41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</a:rPr>
                        <a:t>Военнослужащие</a:t>
                      </a:r>
                      <a:endParaRPr lang="ru-RU" sz="18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</a:rPr>
                        <a:t>Рабочие </a:t>
                      </a:r>
                      <a:endParaRPr lang="ru-RU" sz="18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68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</a:rPr>
                        <a:t>Предприниматели </a:t>
                      </a:r>
                      <a:endParaRPr lang="ru-RU" sz="18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</a:rPr>
                        <a:t>Неработающие </a:t>
                      </a:r>
                      <a:endParaRPr lang="ru-RU" sz="18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0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</a:rPr>
                        <a:t>Русские</a:t>
                      </a:r>
                      <a:endParaRPr lang="ru-RU" sz="18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125</a:t>
                      </a:r>
                      <a:endParaRPr lang="ru-RU" sz="1800" b="1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8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cap="none" spc="0">
                          <a:ln w="1905"/>
                          <a:solidFill>
                            <a:schemeClr val="accent6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</a:rPr>
                        <a:t>Другие национальности</a:t>
                      </a:r>
                      <a:endParaRPr lang="ru-RU" sz="1800" b="1" cap="none" spc="0">
                        <a:ln w="1905"/>
                        <a:solidFill>
                          <a:schemeClr val="accent6">
                            <a:lumMod val="50000"/>
                          </a:schemeClr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4171</TotalTime>
  <Words>2433</Words>
  <Application>Microsoft Office PowerPoint</Application>
  <PresentationFormat>Экран (4:3)</PresentationFormat>
  <Paragraphs>404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Тема2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Муниципальное  бюджетное  дошкольное  образовательное учреждение детский сад общеразвивающего вида   № 5 «Звездочка»     </vt:lpstr>
      <vt:lpstr>Слайд 2</vt:lpstr>
      <vt:lpstr>Слайд 3</vt:lpstr>
      <vt:lpstr>Слайд 4</vt:lpstr>
      <vt:lpstr>Режим функционирования 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  Качество воспитательно-образовательного процесса.   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Company>Пользователь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Aleks</dc:creator>
  <cp:lastModifiedBy>Пользователь</cp:lastModifiedBy>
  <cp:revision>437</cp:revision>
  <dcterms:created xsi:type="dcterms:W3CDTF">2010-10-24T12:00:47Z</dcterms:created>
  <dcterms:modified xsi:type="dcterms:W3CDTF">2017-02-21T10:26:06Z</dcterms:modified>
</cp:coreProperties>
</file>