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sldIdLst>
    <p:sldId id="256" r:id="rId2"/>
    <p:sldId id="372" r:id="rId3"/>
    <p:sldId id="272" r:id="rId4"/>
    <p:sldId id="277" r:id="rId5"/>
    <p:sldId id="278" r:id="rId6"/>
    <p:sldId id="279" r:id="rId7"/>
    <p:sldId id="362" r:id="rId8"/>
    <p:sldId id="331" r:id="rId9"/>
    <p:sldId id="280" r:id="rId10"/>
    <p:sldId id="281" r:id="rId11"/>
    <p:sldId id="333" r:id="rId12"/>
    <p:sldId id="282" r:id="rId13"/>
    <p:sldId id="287" r:id="rId14"/>
    <p:sldId id="337" r:id="rId15"/>
    <p:sldId id="363" r:id="rId16"/>
    <p:sldId id="364" r:id="rId17"/>
    <p:sldId id="326" r:id="rId18"/>
    <p:sldId id="338" r:id="rId19"/>
    <p:sldId id="375" r:id="rId20"/>
    <p:sldId id="301" r:id="rId21"/>
    <p:sldId id="390" r:id="rId22"/>
    <p:sldId id="356" r:id="rId23"/>
    <p:sldId id="342" r:id="rId24"/>
    <p:sldId id="328" r:id="rId25"/>
    <p:sldId id="343" r:id="rId26"/>
    <p:sldId id="308" r:id="rId27"/>
    <p:sldId id="391" r:id="rId28"/>
    <p:sldId id="310" r:id="rId29"/>
    <p:sldId id="309" r:id="rId30"/>
    <p:sldId id="382" r:id="rId31"/>
    <p:sldId id="355" r:id="rId32"/>
    <p:sldId id="314" r:id="rId33"/>
    <p:sldId id="373" r:id="rId34"/>
    <p:sldId id="318" r:id="rId35"/>
    <p:sldId id="316" r:id="rId36"/>
    <p:sldId id="315" r:id="rId37"/>
    <p:sldId id="324" r:id="rId38"/>
    <p:sldId id="383" r:id="rId39"/>
    <p:sldId id="325" r:id="rId40"/>
    <p:sldId id="374" r:id="rId41"/>
    <p:sldId id="384" r:id="rId42"/>
    <p:sldId id="385" r:id="rId43"/>
    <p:sldId id="386" r:id="rId44"/>
    <p:sldId id="387" r:id="rId45"/>
    <p:sldId id="32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EF7E9"/>
    <a:srgbClr val="61953D"/>
    <a:srgbClr val="68AD29"/>
    <a:srgbClr val="00CC00"/>
    <a:srgbClr val="0B2577"/>
    <a:srgbClr val="003399"/>
    <a:srgbClr val="000066"/>
    <a:srgbClr val="0000CC"/>
    <a:srgbClr val="6600CC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3024" y="-11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71F7D-EA33-4CE4-B9A3-287423071D7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9AC9F-4A83-48B3-AC37-E92E3343A8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435100"/>
            <a:ext cx="7772400" cy="965199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0" y="2725738"/>
            <a:ext cx="6858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62106E-5BF3-4F5F-9571-5AF8DC4A67D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030" y="1857364"/>
            <a:ext cx="7129490" cy="357189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 Муниципальное  бюджетное  дошкольное 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образовательное учреждение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детский сад общеразвивающего вида  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№ 5 «Звездочка»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 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endParaRPr lang="ru-RU" sz="28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260648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Кадровый потенциал МДОУ.</a:t>
            </a:r>
            <a:endParaRPr lang="ru-RU" sz="4000" dirty="0" smtClean="0">
              <a:solidFill>
                <a:srgbClr val="C00000"/>
              </a:solidFill>
              <a:latin typeface="+mj-lt"/>
            </a:endParaRPr>
          </a:p>
          <a:p>
            <a:pPr algn="ctr"/>
            <a:endParaRPr lang="ru-RU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928670"/>
            <a:ext cx="771530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Детский сад укомплектован кадрами на </a:t>
            </a:r>
            <a:r>
              <a:rPr lang="ru-RU" sz="1900" b="1" dirty="0" smtClean="0">
                <a:solidFill>
                  <a:srgbClr val="FF0000"/>
                </a:solidFill>
              </a:rPr>
              <a:t>100%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согласно штатному расписанию.</a:t>
            </a:r>
          </a:p>
          <a:p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        Неустанно рядом с маленькими воспитанниками детского сада, находятся   </a:t>
            </a:r>
            <a:r>
              <a:rPr lang="ru-RU" sz="1900" b="1" dirty="0" smtClean="0">
                <a:solidFill>
                  <a:srgbClr val="FF0000"/>
                </a:solidFill>
              </a:rPr>
              <a:t>33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заботливых  взрослых, настоящих мастеров  своего дела, которые стараются  сделать комфортным каждый день пребывания  детей в ОО. Педагогический персонал  и администрация  </a:t>
            </a:r>
            <a:r>
              <a:rPr lang="ru-RU" sz="1900" b="1" dirty="0" smtClean="0">
                <a:solidFill>
                  <a:srgbClr val="FF0000"/>
                </a:solidFill>
              </a:rPr>
              <a:t>15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человек , что составляет </a:t>
            </a:r>
            <a:r>
              <a:rPr lang="ru-RU" sz="1900" b="1" dirty="0" smtClean="0">
                <a:solidFill>
                  <a:srgbClr val="FF0000"/>
                </a:solidFill>
              </a:rPr>
              <a:t>45%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от общего состава всего персонала.</a:t>
            </a:r>
          </a:p>
          <a:p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        Персонал по присмотру и уходу составляет </a:t>
            </a:r>
            <a:r>
              <a:rPr lang="ru-RU" sz="1900" b="1" dirty="0" smtClean="0">
                <a:solidFill>
                  <a:srgbClr val="FF0000"/>
                </a:solidFill>
              </a:rPr>
              <a:t>24%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900" b="1" dirty="0" smtClean="0">
                <a:solidFill>
                  <a:srgbClr val="FF0000"/>
                </a:solidFill>
              </a:rPr>
              <a:t>8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человек) от общего количества сотрудников. </a:t>
            </a:r>
          </a:p>
          <a:p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       Обслуживающий персонал  составляет </a:t>
            </a:r>
            <a:r>
              <a:rPr lang="ru-RU" sz="1900" b="1" dirty="0" smtClean="0">
                <a:solidFill>
                  <a:srgbClr val="FF0000"/>
                </a:solidFill>
              </a:rPr>
              <a:t>30%  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1900" b="1" dirty="0" smtClean="0">
                <a:solidFill>
                  <a:srgbClr val="FF0000"/>
                </a:solidFill>
              </a:rPr>
              <a:t>10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человек) от общего количества сотрудников. </a:t>
            </a:r>
          </a:p>
          <a:p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        В  дошкольной   организации  сложился  стабильный  творческий  педагогический коллектив  в  количестве  </a:t>
            </a:r>
            <a:r>
              <a:rPr lang="ru-RU" sz="1900" b="1" dirty="0" smtClean="0">
                <a:solidFill>
                  <a:srgbClr val="FF0000"/>
                </a:solidFill>
              </a:rPr>
              <a:t>15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</a:rPr>
              <a:t>  человек   с высоким уровнем профессиональной подготовки.  </a:t>
            </a:r>
          </a:p>
          <a:p>
            <a:pPr algn="just"/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ru-RU" sz="19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Заведующий дошкольным образовательным учреждением </a:t>
            </a:r>
          </a:p>
          <a:p>
            <a:pPr algn="just"/>
            <a:r>
              <a:rPr lang="ru-RU" sz="1900" b="1" i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Майорова</a:t>
            </a:r>
            <a:r>
              <a:rPr lang="ru-RU" sz="19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Вера Александровна </a:t>
            </a:r>
            <a:r>
              <a:rPr lang="ru-RU" sz="19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педагогический  стаж  работы  </a:t>
            </a:r>
          </a:p>
          <a:p>
            <a:pPr algn="just"/>
            <a:r>
              <a:rPr lang="ru-RU" sz="19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37 </a:t>
            </a:r>
            <a:r>
              <a:rPr lang="ru-RU" sz="19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лет</a:t>
            </a:r>
            <a:r>
              <a:rPr lang="ru-RU" sz="19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имеет первую квалификационную категорию, награждена Почетной грамотой Министерства образования Российской Федерации. </a:t>
            </a:r>
          </a:p>
          <a:p>
            <a:pPr algn="just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692696"/>
            <a:ext cx="8352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Педагогический процесс в ДОУ обеспечивают: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Воспитатели: </a:t>
            </a:r>
          </a:p>
          <a:p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Лопакова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Юлия Витальевн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            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Вусань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Татьяна Витальевна                   Феоктистова Марина Сергеевна      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Оконова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Татьяна Михайловна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Головицына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Елена Григорьевна       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Стеценко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Ирина Алексеевна                              Гончар Светлана Юрьевна                                            Круглова Наталия Алексеевна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Скопинцева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Елена Анатольевна</a:t>
            </a: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694" y="2895600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Специалисты: 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Учитель-логопед:                                   Черноглазова Ирина Владимировна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Музыкальный руководитель: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Туньская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Елена Александровна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Абукявичине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Любовь Геннадьевна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Инструктор по физкультуре:               Майоров Сергей Михайлович  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Педагог-психолог:                                  Елизарова Юлия Генриховна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Старшая медицинская сестра:            Петрова Елена Александровна</a:t>
            </a:r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2555776" y="4736178"/>
            <a:ext cx="4104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Возраст педагогов: </a:t>
            </a:r>
            <a:endParaRPr kumimoji="0" lang="ru-RU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с 20-35 лет – 14% (2 человек)</a:t>
            </a:r>
            <a:endParaRPr kumimoji="0" lang="ru-RU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 с 35 до 50 -  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40</a:t>
            </a: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%</a:t>
            </a:r>
            <a:r>
              <a:rPr kumimoji="0" lang="ru-RU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(6 человек)</a:t>
            </a:r>
            <a:endParaRPr kumimoji="0" lang="ru-RU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 50 лет и выше – 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46</a:t>
            </a: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%</a:t>
            </a:r>
            <a:r>
              <a:rPr kumimoji="0" lang="ru-RU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(6 человек)</a:t>
            </a: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357299"/>
          <a:ext cx="7048527" cy="4357718"/>
        </p:xfrm>
        <a:graphic>
          <a:graphicData uri="http://schemas.openxmlformats.org/drawingml/2006/table">
            <a:tbl>
              <a:tblPr/>
              <a:tblGrid>
                <a:gridCol w="684445"/>
                <a:gridCol w="721442"/>
                <a:gridCol w="1203000"/>
                <a:gridCol w="1203000"/>
                <a:gridCol w="412934"/>
                <a:gridCol w="313281"/>
                <a:gridCol w="847947"/>
                <a:gridCol w="847947"/>
                <a:gridCol w="814531"/>
              </a:tblGrid>
              <a:tr h="1867593">
                <a:tc rowSpan="2"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Категория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Курсы повышения квалифика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ции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1245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высшее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Обучение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 ВУЗе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Среднее профессиональное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Выс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шая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1-я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2-я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Не имеют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622531"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622531"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737" marR="557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1490" y="274638"/>
            <a:ext cx="8229600" cy="1858218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>Качество воспитательно-образовательного процесса.</a:t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> </a:t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endParaRPr lang="ru-RU" sz="2600" b="1" dirty="0">
              <a:solidFill>
                <a:srgbClr val="C00000"/>
              </a:solidFill>
            </a:endParaRPr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-500098" y="121442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Содержание и условия осуществления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воспитательно-образовательного  процесса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85720" y="2143116"/>
            <a:ext cx="750099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Образовательная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деятельность была направлена на достижение следующих цели и задач: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Цель: построение работы ОО в соответствии с ФГОСДО, создание благоприятных условий для полноценного проживания ребенком дошкольного детства, формирования основ базовой культуры личности,  всестороннее развитие психических и физических качеств в соответствии с возрастными и индивидуальными особенностями, подготовка ребенка к жизни в современном мире.</a:t>
            </a:r>
          </a:p>
          <a:p>
            <a:pPr algn="just"/>
            <a:endParaRPr lang="ru-RU" b="1" dirty="0" smtClean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85800" algn="l"/>
              </a:tabLst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>
                <a:tab pos="180975" algn="l"/>
                <a:tab pos="6858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8" name="Рисунок 7" descr="-1-6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4572008"/>
            <a:ext cx="2733137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681598"/>
            <a:ext cx="7247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785794"/>
            <a:ext cx="721523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Задачи:</a:t>
            </a: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обеспечить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всестороннее развитие ребенка через реализацию личностно-ориентированного подхода в различных формах образовательной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деятельности;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построение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образовательной деятельности на основе индивидуальных особенностей каждого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ребенка;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разработать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систему  внутреннего мониторинга  оценки качества образования в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ОО;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совершенствовать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работу ОО в рамках сотрудничества с семьями воспитанников в соответствии с ФГОС ДО.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5728"/>
            <a:ext cx="842965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Методическая тема ДОО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Реализация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системно-деятельностного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подхода через внедрение инновационных технологий»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РМО: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Системно-деятельностный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подход как основа организации воспитательно-образовательного процесса»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Для решения этих задач были намечены и проведены следующие мероприятия;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- курсовая подготовка педагогов на базе ГОАУ ЯО ИРО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2016/17 учебном году  обучение на курсах повышения квалификации в соответствии с ФГОС ДО  прошли 5  педагогов: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ГОАУ ЯО ИРО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Стеценко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И.А., воспитатель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«ФГОС ДО: организация игровой деятельности детей», 03.10 – 14.102016г.,72ч.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2..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Головицына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Е.Г. воспитатель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«Технологии работы педагога в условиях стандартизации дошкольного образования» 01.02.2017-28.02.2017г., 72ч.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3. Гончар С.Ю., воспитатель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4. Черноглазова И.В., учитель-логопед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«Документ-камера как инструмент работы педагога», 15.03. – 31.03.2017г., 18ч.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5. Феоктистова М.С., воспитатель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«Поддержка индивидуальности и инициативы детей дошкольного возраста», 02.05 – 31.05.2017, 72ч.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764704"/>
            <a:ext cx="70723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Для осуществления воспитательно-образовательного процесса необходимо создать оптимальные условия. Создавая такие условия, мы руководствуемся следующими нормативными документами: требованиями ФГОС дошкольного образования,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САНПиНа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.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прежде всего  учитывали принципы построения предметно-развивающей среды: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Многофункциональность;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Мобильность;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Безопасность;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Информативность;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Трансформируемость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Комфортность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(эмоциональная, психологическая);</a:t>
            </a:r>
          </a:p>
          <a:p>
            <a:pPr algn="just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57200" y="1357298"/>
            <a:ext cx="8229600" cy="50720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214282" y="928670"/>
            <a:ext cx="74956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Программа обеспечивает развитие личности, мотивации и способностей детей в различных видах деятельности и охватывает следующие направления: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социально-коммуникативное развитие;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познавательное развитие; 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речевое развитие;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художественно-эстетическое развитие;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физическое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развитие.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3532569"/>
            <a:ext cx="5429288" cy="332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214282" y="506536"/>
            <a:ext cx="74295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Основное приоритетное направление, осуществляемое в нашем детском саду, -  это охрана и </a:t>
            </a:r>
            <a:r>
              <a:rPr lang="ru-RU" sz="2000" b="1" dirty="0" smtClean="0">
                <a:solidFill>
                  <a:srgbClr val="FF0000"/>
                </a:solidFill>
              </a:rPr>
              <a:t>укрепление здоровья детей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214311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1379885"/>
            <a:ext cx="68580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Планомерное сохранение и развитие здоровья осуществляется по нескольким направлениям.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Лечебно-профилактическое (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витамино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фитонцидотерапия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  полоскание горла).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Обеспечение психологической безопасности личности ребенка (соблюдение режима дня; оптимальный двигательный режим, правильное распределение физических и интеллектуальных нагрузок, доброжелательный стиль общения взрослого с детьми, применение элементов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арттерапии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музыко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сказкотерапии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 descr="IMG_6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4786346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4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4734586"/>
            <a:ext cx="3078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214311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769696"/>
            <a:ext cx="68580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Оздоровительная направленность воспитательно-образовательного процесса (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валеологизация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образовательного пространства для детей, использование различных оздоровительных режимов, использование оздоровительных технологий: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босохождение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точечный массаж, дыхательная гимнастика, зрительная гимнастика, массаж ушей, рук; корригирующая гимнастика и т.п.).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Формирование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валеологической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культуры ребенка, основ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валеологического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сознания.</a:t>
            </a:r>
          </a:p>
          <a:p>
            <a:pPr lvl="0"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Физкультурно-оздоровительная работа 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д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/саду реализуется через основные формы работы: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just">
              <a:buBlip>
                <a:blip r:embed="rId3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организованная образовательная деятельность</a:t>
            </a:r>
          </a:p>
          <a:p>
            <a:pPr lvl="0" algn="just">
              <a:buBlip>
                <a:blip r:embed="rId3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организация активного отдыха;</a:t>
            </a:r>
          </a:p>
          <a:p>
            <a:pPr lvl="0" algn="just">
              <a:buBlip>
                <a:blip r:embed="rId3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самостоятельная двигательная активность детей;</a:t>
            </a:r>
          </a:p>
          <a:p>
            <a:pPr lvl="0" algn="just">
              <a:buBlip>
                <a:blip r:embed="rId3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организация двигательной активности в режиме дня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3714752"/>
            <a:ext cx="4080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857232"/>
            <a:ext cx="6786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Любите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детство; поощряйте его игры, его забавы, его милый инстинкт.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Кто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из вас не сожалел иногда об этом возрасте, когда на губах вечно смех, а на душе всегда мир?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Жан-Жак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Руссо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33265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Показатели состояния здоровья воспитанников: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5720" y="5237820"/>
            <a:ext cx="7143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257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2017 году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выпустилось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в школу 19 человек: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- с нарушением осанки –  0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- с нарушением остроты зрения –  0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- нарушением остроты слуха – 0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6" y="857231"/>
          <a:ext cx="7072361" cy="4588300"/>
        </p:xfrm>
        <a:graphic>
          <a:graphicData uri="http://schemas.openxmlformats.org/drawingml/2006/table">
            <a:tbl>
              <a:tblPr/>
              <a:tblGrid>
                <a:gridCol w="2803200"/>
                <a:gridCol w="1085533"/>
                <a:gridCol w="1082253"/>
                <a:gridCol w="1082253"/>
                <a:gridCol w="1019122"/>
              </a:tblGrid>
              <a:tr h="79592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Показатели состояния здоровья за 2  года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161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Число случаев заболеваний в год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165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6322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Заболеваемость в детоднях на 1 ребенка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161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Индекс здоровья,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6322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Дети с хроническими заболеваниями (ф.30), %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1614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Группа здоровья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I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16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II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16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III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16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IV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</a:tr>
              <a:tr h="307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7E9"/>
                    </a:solidFill>
                  </a:tcPr>
                </a:tc>
              </a:tr>
              <a:tr h="307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500042"/>
            <a:ext cx="69614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Мониторинг физического развития детей на конец учебного года показал, что из 100 обследованных детей (кроме 2  группы раннего возраста) имеют: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уровень -  высокий:  56 ч. – 55%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средний:   42 ч. – 43%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низкий:   2 ч. -   2%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	Положительная динамика физического развития детей ОО в сравнении с началом учебного года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составила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44 % (начало года: в.у. – 20ч - 20%,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с.у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 – 68ч–69%,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н.у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 – 11ч. – 11%). </a:t>
            </a:r>
          </a:p>
          <a:p>
            <a:r>
              <a:rPr lang="ru-RU" sz="2000" b="1" dirty="0" smtClean="0"/>
              <a:t>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Такие положительные результаты дает грамотная организация медико-педагогического контроля за физическим развитием детей со стороны медицинского персонала и инструктора по физкультуре.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6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3696000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6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143116"/>
            <a:ext cx="3696000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6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429000"/>
            <a:ext cx="3696000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54868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Взаимодействие с родителями -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980728"/>
            <a:ext cx="74888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это сложная и важная часть деятельности педагогического коллектива, включающая повышение уровня педагогических знаний, умений и навыков родителей.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Для решения этих задач используются различные формы работы: </a:t>
            </a:r>
            <a:endParaRPr lang="ru-RU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общие и групповые родительские собрания, 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тематические консультации,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проведение совместных мероприятий для детей и родителей,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анкетирование,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наглядная информация, 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показ занятий для родителей,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создание предметно-развивающей среды,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Дни открытых дверей,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выставки совместных работ.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 descr="IMG_4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7388" y="4429132"/>
            <a:ext cx="2889256" cy="216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500034" y="857232"/>
            <a:ext cx="717629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В ОО создаются условия для максимального удовлетворения запросов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родителей детей дошкольного возраста по их воспитанию и обучению. Родители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получают информацию о целях и задачах учреждения, имеют возможность обсуждать различные вопросы пребывания ребенка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ОО,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участвовать в жизнедеятельности детского сада. По результатам анкетирования «Выявление  удовлетворенности родителей работой дошкольного образовательного учреждения МБДОУ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д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/с №5 «Звездочка» и его педагогического коллектива», в котором приняло участие 83% родителей, удовлетворенность родителей образовательной услугой составляет 96%.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214282" y="571480"/>
            <a:ext cx="728667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Для родителей и детей, не посещающих детский сад, организован консультационный пункт. В КП родители и дети имеют возможность получить консультации педагогов по развитию и воспитанию детей, коррекционную помощь, принять участие в праздничных мероприятиях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 Работа специалистов КП позволяет правильно организовать развитие детей в домашних условиях, способствует повышению педагогической грамотности родителей, позволяет создать условия для благоприятной адаптации детей в детском саду. В 2016/17 году услугами КП воспользовалось  15 семей, проживающих в п. Бурмакино.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543864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4000504"/>
            <a:ext cx="3869714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06" y="785794"/>
            <a:ext cx="7429552" cy="4525963"/>
          </a:xfrm>
          <a:noFill/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Основой организации питания детей в дошкольном  учреждении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является соблюдение наборов продуктов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питания и рационов питания.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Эти наборы включают в себя основные группы продуктов, позволяющих удовлетворить физиологические потребности дошкольников в основных пищевых веществах и обеспечить их необходимой калорийностью.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Для решения преемственности в питании детей в ДОУ и дома для родителей вывешивается ежедневное меню. 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   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Питание 3-х разовое: завтрак, обед, полдник, а также введен второй завтрак в 10 часов: сок или фрукт.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Продуктами обеспечивает ООО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«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ПРОДВЕКТОР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»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г. Ярославль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Контроль за правильной организацией питания детей в дошкольном учреждении осуществляется старшей медицинской сестрой и руководителем ОО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S8303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9256" y="4986586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928662" y="214290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Организация питания.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06" y="785794"/>
            <a:ext cx="7429552" cy="4525963"/>
          </a:xfrm>
          <a:noFill/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</a:t>
            </a: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4290"/>
            <a:ext cx="871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Финансовое обеспечение функционирования и развития ОО.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857230"/>
          <a:ext cx="7429552" cy="5357850"/>
        </p:xfrm>
        <a:graphic>
          <a:graphicData uri="http://schemas.openxmlformats.org/drawingml/2006/table">
            <a:tbl>
              <a:tblPr/>
              <a:tblGrid>
                <a:gridCol w="4143570"/>
                <a:gridCol w="1642991"/>
                <a:gridCol w="1642991"/>
              </a:tblGrid>
              <a:tr h="297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Наименование показателей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2016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297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Объем средств учреждения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14500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14300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Бюджетные средства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 т.ч.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13377,2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13149,6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1190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Увеличение стоимости основных средств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 игрушки, детская мебель, медоборудование, спортивный инвентарь и др.)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466,8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691,6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297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Оплата труда работников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7018,9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6849,2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297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Коммунальные услуги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1002.1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1253,0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Услуги по содержанию имущества (ремонтные работы)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728,1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351,8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297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Питание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2057,4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2376,3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1190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Увеличение стоимости материальных запасов в т.ч. </a:t>
                      </a:r>
                      <a:r>
                        <a:rPr lang="ru-RU" sz="16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(хозяйственные средства, канцтовары, медикаменты, мягкий инвентарь, стройматериалы)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1007.5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168,7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297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Внебюджетные средства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1162,8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1150,4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548680"/>
            <a:ext cx="724715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Льготами по оплате за содержание ребенка  воспользовались в размере: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2016 г.	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2017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г.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100%  	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0 человек		2 человека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50%                      9 человек               7 человек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Все родители  воспитанников (100%) детского сада получали в 2017 г. компенсацию части родительской платы за содержание ребенка в ОО.</a:t>
            </a: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Детский сад работал в условиях бюджетного финансирования, а это значит, что расходовал средства в соответствии с их целевым назначением, добивался максимальной эффективности вложения ассигнований, выделенных Учреждению в соответствии с Планом финансово-хозяйственной деятельности на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2017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год. Муниципальным  заданием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 2017г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428604"/>
            <a:ext cx="7391174" cy="6072230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Анализ результатов деятельности и проблемы ОО.</a:t>
            </a:r>
            <a:endParaRPr lang="ru-RU" sz="1600" dirty="0" smtClean="0"/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   Анализ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результатов деятельности  детского сада позволяет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сделать вывод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о том, что в 2017  году наше учреждение продолжало работать  и развиваться стабильно. Наиболее успешными в деятельности детского сада можно считать следующие показатели: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Создание условий и содержания образовательного процесса, соответствующего заявленному виду и типу учреждения, с учетом ФГОС к содержанию и условиям организации работы дошкольных  учреждений. В 2017 году были проведены ремонты в гр. № 1, пищеблоке, подсобных помещениях детского сада.  На прогулочные площадки приобретено игровое оборудование: 2 мини-горки, 2 домика, спортивное оборудование. На пищеблоке детского сада приобретен новый холодильник для хранения  продуктов. Приобретены детские столы, столы для воспитателей и раздачи пищи, методические шкафы для литературы, в физкультурном зале заменено ковровое покрытие, приобретены игрушки, карнавальные костюмы, дидактический материал, канцелярские товары.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Внедрение информационных технологий  в образовательный и управленческий процесс, </a:t>
            </a:r>
            <a:r>
              <a:rPr lang="ru-RU" sz="1800" b="1" dirty="0" err="1" smtClean="0">
                <a:solidFill>
                  <a:schemeClr val="accent6">
                    <a:lumMod val="50000"/>
                  </a:schemeClr>
                </a:solidFill>
              </a:rPr>
              <a:t>сформированность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предметно-пространственной среды в группах в соответствии с современными требованиями, ФГОС ДО.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Стабильно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положительные результаты освоения детьми программы дошкольного воспитания;</a:t>
            </a:r>
          </a:p>
          <a:p>
            <a:pPr lvl="0">
              <a:buNone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54868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 Общая характеристика </a:t>
            </a:r>
            <a:endParaRPr lang="ru-RU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1484784"/>
            <a:ext cx="72728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Муниципальное бюджетное дошкольное образовательное учреждение детский сад общеразвивающего вида №5 «Звёздочка» п. Бурмакино было открыто в 1987 году.</a:t>
            </a:r>
          </a:p>
          <a:p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Лицензия №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481/16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выдана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26.10.2016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года бессрочно</a:t>
            </a: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Устав ДОУ зарегистрирован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.11.2015г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r>
              <a:rPr lang="ru-RU" sz="20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Адрес, телефоны:</a:t>
            </a:r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-152291, Ярославская область, Некрасовский район, п. Бурмакино,  ул. Спортивная, 6;</a:t>
            </a: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-тел./факс заведующего МБДОУ  – 8(48531) 54-3-74,  сот. 89092784094, общий – 8(48531) 54-1-10</a:t>
            </a: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Учредитель – администрация Некрасовского муниципального района (ул. Набережная, 37, тел. 4-13-48).</a:t>
            </a:r>
          </a:p>
          <a:p>
            <a:endParaRPr lang="ru-RU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620688"/>
            <a:ext cx="7248298" cy="5256584"/>
          </a:xfrm>
          <a:noFill/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Повышение профессионального мастерства педагогов, обучение молодых специалистов, участие в конкурсном движении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Усиление роли родителей и признание за ними права совещательного голоса при решении важнейших вопросов обеспечения образовательного процесса ( Совет родителей)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Расширение связей с ОО,  учреждениями культуры и спорта Некрасовского МР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Увеличение доли детей, охваченных дополнительным образованием: 46 детей охвачены дополнительным  образованием в возрасте от 5 лет до 7 лет, что составляет 72%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Более высокая   мотивация родителей и педагогов на поддержание здорового   образа  жизни ,разнообразие  форм взаимодействия воспитателей и родителей.</a:t>
            </a:r>
          </a:p>
          <a:p>
            <a:pPr lvl="0" algn="just"/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1357298"/>
            <a:ext cx="74295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результате анализа проведенной работы выявлены и отрицательные стороны.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Большая доля детей, не посещающих детский сад без уважительной  причины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Высокая заболеваемость детей ОРВИ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Низкая доступность для воспитания детей с ОВЗ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Недостаточная  финансовая обеспеченность  для полного  внедрения ФГОС в  образовательный процесс в ОО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Отсутствие средств  местного бюджета для полного обустройства  территории  детского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сада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(асфальтирование  территории, приобретение  малых спортивных форм).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404664"/>
            <a:ext cx="742955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НАПРАВЛЕНИЯ  РАЗВИТИЯ ДЕТСКОГО САДА НА 2017 ГОД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Модернизация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дошкольного образования.  развития инфраструктуры и совершенствования материально-технических, информационных  ресурсов детского сада в соответствии с Федеральным государственным образовательным стандартом, с учетом соответствия примерной образовательной программе дошкольного образования, новому ФЗ№273 «Об образовании в РФ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»;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Обучение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педагогов ОО новым принципам построения образовательного процесса в соответствии с ФГОС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ДО;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Обеспечение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доступности и открытости информации о деятельности детского сада через официальный сайт ОО, процедуру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самообследования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ОО, Публичный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отчет;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Корректировка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ООП ОО в соответствии с требованиями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ФГОС;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Сохранение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как приоритетного направления физкультурно-оздоровительное развитие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воспитанников;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Оказание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психолого-педагогической помощи детям, не посещающим детский сад, через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КП;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Расширение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способов и методов формирования ценностей семьи в области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здоровьесберегающих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технологий;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571480"/>
            <a:ext cx="75724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Создание системы поддержки способных и одаренных детей и педагогов через конкурсы, проектную деятельность, музейную педагогику.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Включение дополнительного образования в воспитательно-образовательный процесс дошкольного образования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Обеспечение соблюдения прав воспитанников: преимущественное право приема, установление платы за присмотр и уход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Создание условий для воспитания детей с ограниченными возможностями здоровья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Обеспечение безопасности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ОО.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Укрепление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материально-технической базы ОО: Замена старых оконных блоков в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количестве 14 единиц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пластиковые  стеклопакеты,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проведение текущего ремонта помещений, проведение капитального ремонта пищеблока, капитального ремонта веранды,   приобретение компьютерной техники, методических пособий для образовательной деятельности детей, игрушек, предметов первой необходимости,  приобретение электрической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мясорубки.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Благоустройство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территории ОО: установка нового спортивного  оборудования.  двух мини-горок,  2 домиков, разбивка цветников, выпиловка старых деревьев в яблоневом саду, асфальтирование территории ОО, другое.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IMG_6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35716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6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35716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14324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5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14324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IMG_6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6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69508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85723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5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85723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IMG_6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6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85723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85723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65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78619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IMG_65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50004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5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8037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4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38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4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00438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IMG_4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428604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4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429000"/>
            <a:ext cx="378000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4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04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41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429000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 descr="IMG_4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3780000" cy="2520000"/>
          </a:xfrm>
          <a:prstGeom prst="rect">
            <a:avLst/>
          </a:prstGeom>
        </p:spPr>
      </p:pic>
      <p:pic>
        <p:nvPicPr>
          <p:cNvPr id="13" name="Рисунок 12" descr="IMG_4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9586" y="3500438"/>
            <a:ext cx="3780000" cy="2520000"/>
          </a:xfrm>
          <a:prstGeom prst="rect">
            <a:avLst/>
          </a:prstGeom>
        </p:spPr>
      </p:pic>
      <p:pic>
        <p:nvPicPr>
          <p:cNvPr id="14" name="Рисунок 13" descr="IMG_4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551810"/>
            <a:ext cx="3780000" cy="2520000"/>
          </a:xfrm>
          <a:prstGeom prst="rect">
            <a:avLst/>
          </a:prstGeom>
        </p:spPr>
      </p:pic>
      <p:pic>
        <p:nvPicPr>
          <p:cNvPr id="15" name="Рисунок 14" descr="IMG_41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497" y="3500438"/>
            <a:ext cx="3779999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57422" y="98072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Заведующая МБДОУ – </a:t>
            </a:r>
          </a:p>
          <a:p>
            <a:pPr algn="ctr"/>
            <a:r>
              <a:rPr lang="ru-RU" sz="24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Майорова</a:t>
            </a:r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Вера Александровна</a:t>
            </a:r>
          </a:p>
          <a:p>
            <a:pPr algn="ctr"/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5852" y="3212976"/>
            <a:ext cx="5616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Вышестоящие организации:</a:t>
            </a: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FontTx/>
              <a:buChar char="-"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управление образования администрации Некрасовского муниципального района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 начальник управления  - </a:t>
            </a:r>
          </a:p>
          <a:p>
            <a:pPr algn="ctr"/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Балуева Нина Николаевна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 Некрасовское, ул. Советская, 135,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тел.4-16-36; 4-12-78 .</a:t>
            </a:r>
          </a:p>
          <a:p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endParaRPr lang="ru-RU" sz="2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SDC11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20688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6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6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71435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6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71435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60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6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6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5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5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65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42860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6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2860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65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71876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5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6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642918"/>
            <a:ext cx="3348000" cy="251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6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64331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6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64331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G_6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6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66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6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-214346" y="522920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©Презентацию подготовила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воспитатель детского сада № 5 «Звездочка» -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Гончар Светлана Юрьевна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Февраль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2018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8" name="Picture 4" descr="http://yadyra.ru/images/stories/dipl_9/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85794"/>
            <a:ext cx="5710175" cy="42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Режим функционирования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96753"/>
            <a:ext cx="681796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пятидневная рабочая неделя</a:t>
            </a:r>
          </a:p>
          <a:p>
            <a:pPr lvl="0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10,5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часов  - режим пребывания ребенка в детском саду с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7.30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18.00 </a:t>
            </a: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выходные: суббота,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воскресенье, праздничные дни.</a:t>
            </a: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2017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 детский сад посещало 126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возрасте от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до 8 лет: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56 мальчиков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70 девочек</a:t>
            </a: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детском саду -  6  возрастных  групп,  в  том  числе  две  группы   младшего  возраста для детей от 2 до 3 лет. </a:t>
            </a: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357298"/>
          <a:ext cx="7096125" cy="4143404"/>
        </p:xfrm>
        <a:graphic>
          <a:graphicData uri="http://schemas.openxmlformats.org/drawingml/2006/table">
            <a:tbl>
              <a:tblPr/>
              <a:tblGrid>
                <a:gridCol w="941687"/>
                <a:gridCol w="974712"/>
                <a:gridCol w="3473085"/>
                <a:gridCol w="1706641"/>
              </a:tblGrid>
              <a:tr h="71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 группы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Возрастная группа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Количество детей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5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Раннего возраста (от 2 до 3 лет)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5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Раннего возраста (от 2 до 3 лет)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21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5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Младшего возраста (от 3 до 4 лет)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5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Среднего возраста ( от 4до 5 лет )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71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Подготовительная к школе группа (от 6 до 7 лет)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5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Старшего возраста (от 5 до 6 лет)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929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126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2910" y="642918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Сводная таблица посещаемости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60" y="1357297"/>
          <a:ext cx="7253633" cy="4572032"/>
        </p:xfrm>
        <a:graphic>
          <a:graphicData uri="http://schemas.openxmlformats.org/drawingml/2006/table">
            <a:tbl>
              <a:tblPr/>
              <a:tblGrid>
                <a:gridCol w="2417625"/>
                <a:gridCol w="2417625"/>
                <a:gridCol w="2418383"/>
              </a:tblGrid>
              <a:tr h="776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2016г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2017г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1164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Число дней, проведенных детьми в группах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18306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19249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1164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Число дней пропущенных детьми 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9054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7354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1077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В том числе: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По болезни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Calibri"/>
                          <a:cs typeface="Times New Roman"/>
                        </a:rPr>
                        <a:t>1020</a:t>
                      </a:r>
                      <a:endParaRPr lang="ru-RU" sz="18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1100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По другим причинам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8034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6254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620688"/>
            <a:ext cx="7200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очереди на получении путевки в детский сад состоит 49 человек, из них: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 0 – 1,5 – 23 человека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 1,5 – 3 лет – 26 человек</a:t>
            </a:r>
          </a:p>
          <a:p>
            <a:pPr algn="ctr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За 2016 год в п. Бурмакино родилось – 35 детей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За 2017 – 24 ребенка</a:t>
            </a:r>
          </a:p>
          <a:p>
            <a:pPr algn="ctr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9938" name="Picture 2" descr="http://wallpaper.getwall.ru/43/preview/1269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62" y="3714752"/>
            <a:ext cx="2882602" cy="18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http://mama-likes.ru/wp-content/uploads/2017/08/dikretniy_otpus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286256"/>
            <a:ext cx="4258198" cy="21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Характеристика семей воспитанников.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0034" y="1142982"/>
          <a:ext cx="7000924" cy="5072102"/>
        </p:xfrm>
        <a:graphic>
          <a:graphicData uri="http://schemas.openxmlformats.org/drawingml/2006/table">
            <a:tbl>
              <a:tblPr/>
              <a:tblGrid>
                <a:gridCol w="3439082"/>
                <a:gridCol w="3561842"/>
              </a:tblGrid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Критерии 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724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Общее количество семей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Из них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126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Полных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Неполных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Многодетных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Опекунство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Служащие 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Военнослужащие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Рабочие 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Предприниматели 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Неработающие 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Русские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125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  <a:tr h="362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Другие национальности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4329</TotalTime>
  <Words>2259</Words>
  <Application>Microsoft Office PowerPoint</Application>
  <PresentationFormat>Экран (4:3)</PresentationFormat>
  <Paragraphs>396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Тема2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Муниципальное  бюджетное  дошкольное  образовательное учреждение детский сад общеразвивающего вида   № 5 «Звездочка»     </vt:lpstr>
      <vt:lpstr>Слайд 2</vt:lpstr>
      <vt:lpstr>Слайд 3</vt:lpstr>
      <vt:lpstr>Слайд 4</vt:lpstr>
      <vt:lpstr>Режим функционирования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Качество воспитательно-образовательного процесса.   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Пользователь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</dc:creator>
  <cp:lastModifiedBy>Пользователь</cp:lastModifiedBy>
  <cp:revision>449</cp:revision>
  <dcterms:created xsi:type="dcterms:W3CDTF">2010-10-24T12:00:47Z</dcterms:created>
  <dcterms:modified xsi:type="dcterms:W3CDTF">2018-02-20T09:14:02Z</dcterms:modified>
</cp:coreProperties>
</file>