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301" r:id="rId13"/>
    <p:sldId id="302" r:id="rId14"/>
    <p:sldId id="270" r:id="rId15"/>
    <p:sldId id="276" r:id="rId16"/>
    <p:sldId id="269" r:id="rId17"/>
    <p:sldId id="277" r:id="rId18"/>
    <p:sldId id="278" r:id="rId19"/>
    <p:sldId id="303" r:id="rId20"/>
    <p:sldId id="279" r:id="rId21"/>
    <p:sldId id="280" r:id="rId22"/>
    <p:sldId id="281" r:id="rId23"/>
    <p:sldId id="305" r:id="rId24"/>
    <p:sldId id="307" r:id="rId25"/>
    <p:sldId id="304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74" d="100"/>
          <a:sy n="74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Муниципальное  бюджетное  дошкольное </a:t>
            </a:r>
            <a:b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образовательное учреждение</a:t>
            </a:r>
            <a:b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детский сад общеразвивающего вида  </a:t>
            </a:r>
            <a:b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Century" pitchFamily="18" charset="0"/>
              </a:rPr>
              <a:t>№ 5 «Звездочка»</a:t>
            </a:r>
            <a:endParaRPr lang="ru-RU" sz="32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2289810"/>
          <a:ext cx="8429684" cy="3925272"/>
        </p:xfrm>
        <a:graphic>
          <a:graphicData uri="http://schemas.openxmlformats.org/drawingml/2006/table">
            <a:tbl>
              <a:tblPr/>
              <a:tblGrid>
                <a:gridCol w="930151"/>
                <a:gridCol w="775613"/>
                <a:gridCol w="1323061"/>
                <a:gridCol w="1323061"/>
                <a:gridCol w="587540"/>
                <a:gridCol w="843406"/>
                <a:gridCol w="843406"/>
                <a:gridCol w="901723"/>
                <a:gridCol w="901723"/>
              </a:tblGrid>
              <a:tr h="1811664">
                <a:tc rowSpan="2"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Год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Образование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Категория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Курсы повышения квалифика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ции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11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высшее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Обучение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ВУЗе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Среднее профессиональное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шая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1-я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Соответствие занимаемой должности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 имеют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01944"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 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933" marR="56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58" y="1357298"/>
            <a:ext cx="8229600" cy="929524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воспитательно-образовательного процесса.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32" y="2312251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и условия осуществления 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воспитательно-образовательного  процесса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142844" y="3013076"/>
            <a:ext cx="750099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2017/18 учебном году педагоги ДОО работали над методической темой «Физическое развитие детей дошкольного возраста посредствам </a:t>
            </a:r>
            <a:r>
              <a:rPr lang="ru-RU" sz="16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технологий».</a:t>
            </a:r>
          </a:p>
          <a:p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Образовательная  деятельность  ведётся  на  русском  языке,  в  очной форме, нормативный  срок  обучения  5  лет,  уровень  образования  – дошкольное общее образование. </a:t>
            </a:r>
          </a:p>
          <a:p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   Образовательный  процесс  в  ДОУ  строится  с  учетом  контингента воспитанников,  их  индивидуальных  и  возрастных  особенностей  в соответствии с требованиями ООП ДО. </a:t>
            </a:r>
          </a:p>
          <a:p>
            <a:r>
              <a:rPr lang="ru-RU" sz="16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Основная образовательная программа муниципального бюджетного дошкольного образовательного учреждения детского сада №5 «Звездочка»  разработана в  соответствии с федеральным государственным стандартом,  Примерной образовательной программой дошкольного образования.</a:t>
            </a:r>
          </a:p>
          <a:p>
            <a:endParaRPr lang="ru-RU" sz="16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-1-6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3837" y="4143380"/>
            <a:ext cx="2090195" cy="15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85720" y="1857364"/>
            <a:ext cx="857256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Основное приоритетное направление, осуществляемое в нашем детском саду, - 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охрана и укрепление здоровья детей.</a:t>
            </a:r>
          </a:p>
          <a:p>
            <a:pPr algn="just"/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Особое внимание в детском саду уделяется организации спортивных праздников, состоящих в активном приобщении детей к занятиям физической культурой. </a:t>
            </a:r>
          </a:p>
          <a:p>
            <a:pPr algn="just"/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На физкультурных занятиях осуществляется индивидуально-дифференцированный подход к детям: при определении нагрузок учитываются уровень физической подготовки и здоровья, половые особенности. 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4663148"/>
            <a:ext cx="2736143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85720" y="2143117"/>
            <a:ext cx="857256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Показатели состояния здоровья воспитанников:</a:t>
            </a:r>
          </a:p>
          <a:p>
            <a:endParaRPr lang="ru-RU" sz="20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85800" algn="l"/>
              </a:tabLst>
            </a:pPr>
            <a:endParaRPr lang="ru-RU" sz="1600" b="1" dirty="0" smtClean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>
                <a:tab pos="180975" algn="l"/>
                <a:tab pos="685800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1538" y="2571743"/>
          <a:ext cx="6429420" cy="4416552"/>
        </p:xfrm>
        <a:graphic>
          <a:graphicData uri="http://schemas.openxmlformats.org/drawingml/2006/table">
            <a:tbl>
              <a:tblPr/>
              <a:tblGrid>
                <a:gridCol w="2571317"/>
                <a:gridCol w="995737"/>
                <a:gridCol w="992728"/>
                <a:gridCol w="934819"/>
                <a:gridCol w="934819"/>
              </a:tblGrid>
              <a:tr h="6023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Показатели состояния здоровья за 2  года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случаев заболеваний в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Заболеваемость в детоднях на 1 ребенка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Индекс здоровья,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6%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23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Дети с хроническими заболеваниями (ф.30), 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Группа здоровья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6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2143116"/>
            <a:ext cx="82153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2018 году </a:t>
            </a:r>
            <a:r>
              <a:rPr lang="ru-RU" sz="2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выпустилось</a:t>
            </a: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в школу 20 человек: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- с нарушением осанки –  4 человека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- с нарушением остроты зрения –  2 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- нарушением остроты слуха – нет</a:t>
            </a:r>
          </a:p>
          <a:p>
            <a:endParaRPr lang="ru-RU" sz="20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Дополнительным образованием охвачено 30% воспитанников. В детском саду занимается в кружках 37 детей в возрасте от 4 до 7 лет. Работают следующие кружки: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«Звонкий голосок» -   вокальная  деятельность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«Волшебная кисточка» - </a:t>
            </a:r>
            <a:r>
              <a:rPr lang="ru-RU" sz="20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изодеятельность</a:t>
            </a:r>
            <a:endParaRPr lang="ru-RU" sz="20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-«Мастерица» - декоративно-прикладное искусство</a:t>
            </a:r>
          </a:p>
          <a:p>
            <a:endParaRPr lang="ru-RU" sz="20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363357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Мониторинг физического развития детей на конец учебного года показал, что из 95 обследованных детей (кроме  группы раннего возраста) имеют: 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уровень -  высокий:  56 ч. – 60%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средний:   36 ч. – 38%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низкий:   3 ч. -   2%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	Положительная динамика физического развития детей ДОО в сравнении с началом учебного года составила 46 % (начало года: в.у. – 24ч - 25%, с.у. – 59ч–62%, н.у. – 12ч. – 13%). </a:t>
            </a:r>
          </a:p>
          <a:p>
            <a:pPr algn="just"/>
            <a:r>
              <a:rPr lang="ru-RU" sz="2000" b="1" dirty="0" smtClean="0"/>
              <a:t>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Такие положительные результаты дает грамотная организация медико-педагогического контроля за физическим развитием детей со стороны медицинского персонала и инструктора по физкультуре.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681598"/>
            <a:ext cx="7247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928802"/>
            <a:ext cx="85725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Образовательный процесс в ДОУ организован в соответствии с  требованиями,  предъявляемыми  законодательством  к  дошкольному образованию  и  направлен  на  сохранение  и  укрепление  здоровья воспитанников, предоставление равных возможностей для их полноценного развития  и  подготовки  к  дальнейшей  учебной  деятельности  и  жизни  в современных условиях. Количество и продолжительность непосредственно образовательной  деятельности  устанавливаются  в  соответствии  с санитарно-гигиеническими нормами и требованиями. Организация учебно-воспитательного процесса строилась на педагогически  обоснованном  выборе  программ  </a:t>
            </a:r>
          </a:p>
          <a:p>
            <a:pPr algn="just"/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(в  соответствии  с лицензией),  обеспечивающих  получение  образования,  соответствующего государственному стандарту дошкольного образования. </a:t>
            </a:r>
            <a:endParaRPr lang="ru-RU" sz="22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43191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7742" y="3429000"/>
            <a:ext cx="43191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1895765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Взаимодействие с родителями -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2295307"/>
            <a:ext cx="871543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это сложная и важная часть деятельности педагогического коллектива, включающая повышение уровня педагогических знаний, умений и навыков родителей; помощь педагогов родителям в семейном воспитании для создания необходимых условий правильного воспитания детей; взаимодействие воспитателей и родителей в процессе развития детей. Детский сад всегда стремился усилить своё влияние на семью, чтобы с её помощью реализовать возможности и развивать способности ребёнка. В современных условиях дошкольное учреждение становится всё более открытой социально-педагогической системой, стремится к диалогу, межличностному общению, широкому социальному взаимодействию.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49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4762520"/>
            <a:ext cx="2889256" cy="216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4" y="2295307"/>
            <a:ext cx="88583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Для решения этих задач используются различные формы работы: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общие и групповые родительские собрания,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тематические консультации,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проведение совместных мероприятий для детей и родителей,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анкетирование,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наглядная информация,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показ занятий для родителей,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создание предметно-развивающей среды,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Дни открытых дверей, </a:t>
            </a:r>
          </a:p>
          <a:p>
            <a:pPr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выставки совместных работ.</a:t>
            </a:r>
          </a:p>
          <a:p>
            <a:pPr algn="just"/>
            <a:endParaRPr lang="ru-RU" sz="20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1443" name="Picture 3" descr="http://ds341.omsk.obr55.ru/files/2017/04/2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582000"/>
            <a:ext cx="2809125" cy="32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7143800" cy="207170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«Дети – это живая сила общества. </a:t>
            </a:r>
          </a:p>
          <a:p>
            <a:pPr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них оно представляется бескровным и</a:t>
            </a:r>
          </a:p>
          <a:p>
            <a:pPr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холодным».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Антон Макаренко</a:t>
            </a:r>
            <a:b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://thedreamwithinpictures.com/wp-content/uploads/2015/05/36f6c__i-gQkbSf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85992"/>
            <a:ext cx="3584000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s://wallbox.ru/resize/320x240/wallpapers/main2/201726/14987679115955622762b065.04971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4286256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357158" y="2000240"/>
            <a:ext cx="842968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ОО создаются условия для максимального удовлетворения запросов родителей детей дошкольного возраста по их воспитанию и обучению. Родители получают информацию о целях и задачах учреждения, имеют возможность обсуждать различные вопросы пребывания ребенка в ОО, участвовать в жизнедеятельности детского сада. </a:t>
            </a:r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Содружество детского сада, семьи, социальных партнеров  в едином процессе воспитания  позволяет значительно повысить эффективность образовательного процесса. Работа с социумом организована на достойном уровне. </a:t>
            </a:r>
          </a:p>
          <a:p>
            <a:pPr algn="just"/>
            <a:endParaRPr lang="ru-RU" sz="20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4572008"/>
            <a:ext cx="3071360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214282" y="2022827"/>
            <a:ext cx="864399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Для родителей и детей, не посещающих детский сад, организован консультационный пункт. В КП родители и дети имеют возможность получить консультации педагогов по развитию и воспитанию детей, коррекционную помощь, принять участие в праздничных мероприятиях ДОО. Работа специалистов КП позволяет правильно организовать развитие детей в домашних условиях, способствует повышению педагогической грамотности родителей, позволяет создать условия для благоприятной адаптации детей в детском саду. В 2018 году услугами КП воспользовалось  15 семей, проживающих в п. Бурмакино.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0" u="none" strike="noStrike" normalizeH="0" baseline="0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0" u="none" strike="noStrike" normalizeH="0" baseline="0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543864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4879631"/>
            <a:ext cx="2798144" cy="1978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4282" y="2857497"/>
            <a:ext cx="8501122" cy="3286148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  2018  учебном  году  воспитанники  ДОО  имели  возможность реализовать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свой творческий потенциал в различных конкурсах, викторинах, акциях,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олимпиадах  и  др.  В  подготовке  воспитанников  приняли  участие педагоги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ДОО.  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Конкурсы  позволили  детям и педагогам проявить свои знания, умения,  а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также    творческие  способности, интеллектуальный  потенциал, осознание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ребенком  своих  возможностей  и индивидуальных  особенностей,  умение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общаться  и  сотрудничать  со взрослыми и сверстниками. 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endParaRPr lang="ru-RU" sz="18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  <a:p>
            <a:pPr algn="just">
              <a:buNone/>
            </a:pPr>
            <a:endParaRPr lang="ru-RU" sz="1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5852" y="2191400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Достижения  ДОО в 2018  году</a:t>
            </a:r>
            <a:r>
              <a:rPr lang="ru-RU" sz="2800" dirty="0" smtClean="0">
                <a:solidFill>
                  <a:srgbClr val="C00000"/>
                </a:solidFill>
              </a:rPr>
              <a:t>  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44" y="2500306"/>
            <a:ext cx="8858312" cy="4500594"/>
          </a:xfr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 дошкольном  учреждении  создана  материально-техническая  база  для жизнеобеспечения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 развития детей.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 2018  году  продолжалась  работа  по  благоустройству  прогулочных участков ДОО,  а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именно проводилось  их  оснащение  малыми  игровыми формами  и спортивным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оборудованием.  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2018 голу для совершенствования РППС м и МТБ было сделано: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Раздевальные комнаты, группы и коридоры ДОО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стенды для презентации образовательной деятельности и охраны труда –  3 шт.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установлены окна ПВХ – 15 ед.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Прачечная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сушильный барабан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ru-RU" sz="18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596" y="1974827"/>
            <a:ext cx="8072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Качество материально-технической базы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 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44" y="2285992"/>
            <a:ext cx="8858312" cy="4500594"/>
          </a:xfrm>
          <a:noFill/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Проведены ремонты: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ремонт пищеблока с заменой плитки, вентиляционной системы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замена оконных блоков в количестве 15 единиц (на сегодняшний день замена окон произведена на 100%)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- ремонт прогулочных веранд – 2 ед.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устройство теплых полов в 2 группах на 1 этаже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  детском  саду  создана  необходимая  учебно-материальная база,  хорошие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условия  для организации  всех  видов  детской  деятельности воспитанников  и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осуществления  воспитательно-образовательной  работы, что позволяет в полном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объёме реализовать образовательную программу и задачи  годового  плана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детского  сада. Всё  оборудование </a:t>
            </a:r>
            <a:r>
              <a:rPr lang="ru-RU" sz="1800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экологично</a:t>
            </a: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и безопасно для детей, что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подтверждается сертификатами. Несмотря  на  имеющуюся  базу, необходимо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продолжать  пополнять  учебно-методическую,  предметно-пространственную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среду, оборудование на пищеблоке.</a:t>
            </a:r>
          </a:p>
          <a:p>
            <a:pPr algn="just">
              <a:spcBef>
                <a:spcPts val="0"/>
              </a:spcBef>
              <a:buNone/>
            </a:pPr>
            <a:endParaRPr lang="ru-RU" sz="18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8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1406" y="2214554"/>
            <a:ext cx="8929750" cy="4071966"/>
          </a:xfrm>
          <a:noFill/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Основой организации питания детей в дошкольном  учреждении является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соблюдение наборов продуктов 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питания и рационов питания.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Для решения преемственности в питании детей в ДОУ и дома для родителей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вывешивается ежедневное меню.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На каждое блюдо имеется технологическая карта.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Питание 3-х разовое: завтрак, обед, полдник, а также введен второй завтрак в 10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часов: сок или фрукт.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Продуктами обеспечивает ООО «</a:t>
            </a:r>
            <a:r>
              <a:rPr lang="ru-RU" sz="18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Экофуд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» г. Пушкин Московской области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Контроль за правильной организацией питания детей в дошкольном учреждении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осуществляется старшей медицинской сестрой и руководителем ОО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endParaRPr lang="ru-RU" sz="18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  <a:p>
            <a:pPr algn="just">
              <a:buNone/>
            </a:pPr>
            <a:endParaRPr lang="ru-RU" sz="1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2976" y="1785926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Организация питания.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4803750"/>
            <a:ext cx="2738430" cy="205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1406" y="785794"/>
            <a:ext cx="7429552" cy="4525963"/>
          </a:xfrm>
          <a:noFill/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 </a:t>
            </a:r>
          </a:p>
          <a:p>
            <a:pPr algn="just">
              <a:buNone/>
            </a:pPr>
            <a:endParaRPr lang="ru-RU" sz="1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824327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</a:rPr>
              <a:t>Финансовое обеспечение функционирования и развития ОО.</a:t>
            </a:r>
            <a:endParaRPr lang="ru-RU" sz="2200" dirty="0" smtClean="0">
              <a:solidFill>
                <a:srgbClr val="C0000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000846"/>
              </p:ext>
            </p:extLst>
          </p:nvPr>
        </p:nvGraphicFramePr>
        <p:xfrm>
          <a:off x="357158" y="2285992"/>
          <a:ext cx="8358246" cy="4429158"/>
        </p:xfrm>
        <a:graphic>
          <a:graphicData uri="http://schemas.openxmlformats.org/drawingml/2006/table">
            <a:tbl>
              <a:tblPr/>
              <a:tblGrid>
                <a:gridCol w="4669027"/>
                <a:gridCol w="1850851"/>
                <a:gridCol w="1838368"/>
              </a:tblGrid>
              <a:tr h="247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показателей 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7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Объем средств учреждения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14300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16491,2</a:t>
                      </a: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94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Бюджетные средства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 </a:t>
                      </a:r>
                      <a:r>
                        <a:rPr lang="ru-RU" sz="1400" b="1" dirty="0" err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т.ч</a:t>
                      </a: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13149,6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15117,6</a:t>
                      </a: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9802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Увеличение стоимости основных средств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 игрушки, детская мебель, медоборудование, спортивный инвентарь и др.)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691,6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624,9</a:t>
                      </a: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7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Оплата труда работников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6849,2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99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7886,1</a:t>
                      </a:r>
                      <a:endParaRPr lang="ru-RU" sz="14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7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Коммунальные услуги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1253,0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1108,5</a:t>
                      </a: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90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Услуги по содержанию имущества (ремонтные работы)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351,8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1098,7</a:t>
                      </a: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7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Питание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2376,3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1956,9</a:t>
                      </a: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9802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Увеличение стоимости материальных запасов в т.ч. </a:t>
                      </a:r>
                      <a:r>
                        <a:rPr lang="ru-RU" sz="1400" b="1" i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(хозяйственные средства, канцтовары, медикаменты, мягкий инвентарь, стройматериалы)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168,7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576,1</a:t>
                      </a: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7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Внебюджетные средства</a:t>
                      </a:r>
                      <a:endParaRPr lang="ru-RU" sz="14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1150,4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1373,6</a:t>
                      </a: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1890679"/>
            <a:ext cx="878687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Льготами по оплате за содержание ребенка  воспользовались в размере: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2017 г.	                    2018 г.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100%  	             2 человека		2 человека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50%                      7 человек                         9 человек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родители  воспитанников (100%) детского сада получали в 2018 г. компенсацию части родительской платы за содержание ребенка в ОО.</a:t>
            </a: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Детский сад работал в условиях бюджетного финансирования, а это значит, что расходовал средства в соответствии с их целевым назначением, добивался максимальной эффективности вложения ассигнований, выделенных Учреждению в соответствии с Планом финансово-хозяйственной деятельности на 2018 год. Муниципальным  заданием на 2018г.</a:t>
            </a:r>
          </a:p>
          <a:p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44" y="1785926"/>
            <a:ext cx="8786874" cy="5072074"/>
          </a:xfrm>
          <a:noFill/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Анализ результатов деятельности и проблемы ОО.</a:t>
            </a:r>
            <a:endParaRPr lang="ru-RU" sz="1600" dirty="0" smtClean="0"/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   Анализ результатов деятельности  детского сада позволяет сделать вывод о том, что в 2018  году наше учреждение продолжало работать  и развиваться стабильно. Наиболее успешными в деятельности детского сада можно считать следующие показатели:</a:t>
            </a:r>
          </a:p>
          <a:p>
            <a:pPr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Выполнение муниципального задания и плана АХД на 2018 год в полном объеме.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Создание условий и содержания образовательного процесса, соответствующего заявленному виду и типу учреждения, с учетом ФГОС к содержанию и условиям организации работы дошкольных  учреждений. В 2018 году были проведены ремонты в гр. № 1, пищеблоке, подсобных помещениях детского сада.  На прогулочные площадки приобретено игровое оборудование: 2 мини-горки, 2 домика, спортивное оборудование. На пищеблоке детского сада приобретен новый холодильник для хранения  продуктов. Приобретены детские столы, столы для воспитателей и раздачи пищи, методические шкафы для литературы, в физкультурном зале заменено ковровое покрытие, приобретены игрушки, карнавальные костюмы, дидактический материал, канцелярские товары.</a:t>
            </a:r>
          </a:p>
          <a:p>
            <a:pPr lvl="0">
              <a:buNone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1928802"/>
            <a:ext cx="9144000" cy="3948470"/>
          </a:xfrm>
          <a:noFill/>
        </p:spPr>
        <p:txBody>
          <a:bodyPr>
            <a:noAutofit/>
          </a:bodyPr>
          <a:lstStyle/>
          <a:p>
            <a:pPr lvl="0"/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Внедрение информационных технологий  в образовательный и управленческий процесс, совершенствование предметно-пространственной среды в группах в соответствии с современными требованиями, ФГОС ДО.</a:t>
            </a:r>
          </a:p>
          <a:p>
            <a:pPr lvl="0"/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Стабильно положительные результаты освоения детьми программы дошкольного воспитания;</a:t>
            </a:r>
          </a:p>
          <a:p>
            <a:pPr lvl="0"/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профессионального мастерства педагогов, обучение молодых специалистов, участие в конкурсном движении</a:t>
            </a:r>
          </a:p>
          <a:p>
            <a:pPr lvl="0"/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Усиление роли родителей и признание за ними права совещательного голоса при решении важнейших вопросов обеспечения образовательного процесса (Совет родителей)</a:t>
            </a:r>
          </a:p>
          <a:p>
            <a:pPr lvl="0"/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Расширение связей с ОО,  учреждениями культуры и спорта Некрасовского МР</a:t>
            </a:r>
          </a:p>
          <a:p>
            <a:pPr lvl="0"/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Увеличение доли детей, охваченных дополнительным образованием: 30% детей охвачены дополнительным образованием в возрасте от 5 лет до 7 лет</a:t>
            </a:r>
          </a:p>
          <a:p>
            <a:r>
              <a:rPr lang="ru-RU" sz="18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Более высокая   мотивация родителей и педагогов на поддержание здорового   образа  жизни, разнообразие форм взаимодействия воспитателей и родителей.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0"/>
            <a:ext cx="8229600" cy="10001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 Общая характеристика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0" y="3071813"/>
            <a:ext cx="9144000" cy="3482975"/>
          </a:xfrm>
        </p:spPr>
        <p:txBody>
          <a:bodyPr/>
          <a:lstStyle/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общеразвивающего вида №5 «Звёздочка» п. Бурмакино было открыто в 1987 году.</a:t>
            </a:r>
          </a:p>
          <a:p>
            <a:pPr algn="just"/>
            <a:endParaRPr lang="ru-RU" sz="16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Лицензия № 481/16 выдана 26.10.2016 года бессрочно</a:t>
            </a: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Устав ДОУ зарегистрирован 11.11.2015г.</a:t>
            </a:r>
          </a:p>
          <a:p>
            <a:pPr algn="just">
              <a:buNone/>
            </a:pPr>
            <a:r>
              <a:rPr lang="ru-RU" sz="1600" b="1" i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Адрес, телефоны:</a:t>
            </a:r>
            <a:endParaRPr lang="ru-RU" sz="16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-152291, Ярославская область, Некрасовский район, п. Бурмакино,  ул. Спортивная, 6;</a:t>
            </a: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-тел./факс заведующего МБДОУ  – 8(48531) 54-3-74,  сот. 89092784094, общий – 8(48531) 54-1-10</a:t>
            </a: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Учредитель – администрация Некрасовского муниципального района (ул. Набережная, 37, тел. 4-13-48).</a:t>
            </a:r>
          </a:p>
          <a:p>
            <a:pPr algn="just">
              <a:buNone/>
            </a:pPr>
            <a:r>
              <a:rPr lang="ru-RU" sz="16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2274412"/>
            <a:ext cx="84296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результате анализа проведенной работы выявлены и отрицательные стороны.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Большая доля детей, не посещающих детский сад без уважительной  причины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Низкий уровень доступности для воспитания детей ОВЗ с  некоторыми категориями 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Недостаточная  финансовая обеспеченность  для совершенствования РППС ДОО в соответствии с ФГОС  ДО</a:t>
            </a:r>
          </a:p>
          <a:p>
            <a:pPr lvl="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Недостаточно средств  местного бюджета для полного обустройства  территории  детского сада(асфальтирование  территории, приобретение  малых спортивных форм).</a:t>
            </a:r>
          </a:p>
          <a:p>
            <a:pPr algn="just"/>
            <a:endParaRPr lang="ru-RU" sz="22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857364"/>
            <a:ext cx="90011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НАПРАВЛЕНИЯ  РАЗВИТИЯ ДЕТСКОГО САДА НА 2019 ГОД</a:t>
            </a:r>
          </a:p>
          <a:p>
            <a:pPr lvl="0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Модернизация дошкольного образования, развития инфраструктуры и совершенствования материально-технических, информационных  ресурсов детского сада в соответствии с Федеральным государственным образовательным стандартом, ФЗ№273 «Об образовании в РФ» 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Создание условий в соответствии с требованиями ФГОС ДО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Обеспечение доступности и открытости информации о деятельности детского сада через официальный сайт ОО, процедуру </a:t>
            </a:r>
            <a:r>
              <a:rPr lang="ru-RU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самообследования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ОО, Публичный отчет.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Сохранение как приоритетного направления физкультурно-оздоровительное развитие воспитанников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Оказание психолого-педагогической помощи детям, не посещающим детский сад, через КП. 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Расширение способов и методов формирования ценностей семьи в области </a:t>
            </a:r>
            <a:r>
              <a:rPr lang="ru-RU" b="1" dirty="0" err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технологий</a:t>
            </a:r>
          </a:p>
          <a:p>
            <a:pPr lvl="0">
              <a:buFont typeface="Arial" pitchFamily="34" charset="0"/>
              <a:buChar char="•"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1913834"/>
            <a:ext cx="85725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Создание системы поддержки способных и одаренных детей и педагогов через конкурсы, проектную деятельность, музейную педагогику.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Включение дополнительного образования в воспитательно-образовательный процесс дошкольного образования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Обеспечение соблюдения прав воспитанников: преимущественное право приема, установление платы за присмотр и уход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Создание условий для воспитания детей с ограниченными возможностями здоровья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Обеспечение безопасности ОО.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Укрепление материально-технической базы ОО: замена старых дверей на новые, проведение косметического ремонта помещений: гладильной, прачечной, коридора с лестницей (левое крыло), коридоры 2 этажа,  установка наружного освещения на прогулочных площадках, приобретение компьютерной техники, методических и игровых  пособий для образовательной деятельности детей.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Благоустройство территории ОО: разбивка цветников, выпиловка старых деревьев в яблоневом саду, асфальтирование территории ОО, другое.</a:t>
            </a:r>
            <a:endParaRPr lang="ru-RU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14554"/>
            <a:ext cx="2995935" cy="39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928802"/>
            <a:ext cx="3071360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357694"/>
            <a:ext cx="3071360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2071678"/>
            <a:ext cx="4367090" cy="32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357562"/>
            <a:ext cx="4367090" cy="32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928802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357694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357694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5987" y="1928802"/>
            <a:ext cx="3119351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357694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928802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4550" y="4357694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00240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429132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017694"/>
            <a:ext cx="3119351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863" y="4429132"/>
            <a:ext cx="3119351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357694"/>
            <a:ext cx="3143272" cy="2357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928802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4357694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16834"/>
            <a:ext cx="3211855" cy="42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071678"/>
            <a:ext cx="28794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4429132"/>
            <a:ext cx="28794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1414497" y="2214554"/>
            <a:ext cx="8158163" cy="4340234"/>
          </a:xfrm>
        </p:spPr>
        <p:txBody>
          <a:bodyPr/>
          <a:lstStyle/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Заведующий МБДОУ детским садом №5 «Звёздочка» – </a:t>
            </a:r>
          </a:p>
          <a:p>
            <a:pPr algn="ctr">
              <a:buNone/>
            </a:pPr>
            <a:r>
              <a:rPr lang="ru-RU" sz="1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</a:t>
            </a:r>
            <a:r>
              <a:rPr lang="ru-RU" sz="18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Майорова</a:t>
            </a:r>
            <a:r>
              <a:rPr lang="ru-RU" sz="1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Вера Александровна</a:t>
            </a:r>
          </a:p>
          <a:p>
            <a:pPr algn="ctr">
              <a:buNone/>
            </a:pPr>
            <a:endParaRPr lang="ru-RU" sz="18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endParaRPr lang="ru-RU" sz="18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8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Вышестоящие организации:</a:t>
            </a:r>
            <a:endParaRPr lang="ru-RU" sz="18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Управление образования администрации </a:t>
            </a: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Некрасовского муниципального района </a:t>
            </a: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 начальник управления  - </a:t>
            </a:r>
          </a:p>
          <a:p>
            <a:pPr algn="ctr">
              <a:buNone/>
            </a:pPr>
            <a:r>
              <a:rPr lang="ru-RU" sz="1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Балуева Нина Николаевна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), </a:t>
            </a: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 Некрасовское, ул. Советская, 135, </a:t>
            </a: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тел.4-16-36; 4-12-78 .</a:t>
            </a:r>
          </a:p>
          <a:p>
            <a:pPr algn="ctr">
              <a:buNone/>
            </a:pPr>
            <a:r>
              <a:rPr lang="ru-RU" sz="18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3132"/>
            <a:ext cx="2095493" cy="157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928802"/>
            <a:ext cx="2699045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1715" y="2928934"/>
            <a:ext cx="2699045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2140" y="1928802"/>
            <a:ext cx="2699016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1928802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4429132"/>
            <a:ext cx="3119351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946256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1740" y="4429132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66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8710" y="1857364"/>
            <a:ext cx="3348000" cy="251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66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85736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3966" y="428625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6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0562" y="428625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3119351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84" y="4429132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000240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0302" y="4446586"/>
            <a:ext cx="311935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28596" y="522920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©Презентацию подготовила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воспитатель детского сада № 5 «Звездочка» -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Гончар Светлана Юрьевна</a:t>
            </a:r>
          </a:p>
          <a:p>
            <a:pPr algn="ctr"/>
            <a:r>
              <a:rPr lang="ru-RU" b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Февраль 2019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8" name="Picture 4" descr="http://yadyra.ru/images/stories/dipl_9/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3725" y="2072088"/>
            <a:ext cx="3995663" cy="2997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0"/>
            <a:ext cx="8229600" cy="100012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  Режим функционирования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571500" y="2643182"/>
            <a:ext cx="8158163" cy="3482975"/>
          </a:xfrm>
        </p:spPr>
        <p:txBody>
          <a:bodyPr/>
          <a:lstStyle/>
          <a:p>
            <a:pPr lvl="0">
              <a:buBlip>
                <a:blip r:embed="rId2"/>
              </a:buBlip>
            </a:pPr>
            <a:r>
              <a:rPr lang="ru-RU" sz="20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пятидневная рабочая неделя</a:t>
            </a:r>
          </a:p>
          <a:p>
            <a:pPr lvl="0">
              <a:buBlip>
                <a:blip r:embed="rId2"/>
              </a:buBlip>
            </a:pPr>
            <a:r>
              <a:rPr lang="ru-RU" sz="20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10,5 часов  - режим пребывания ребенка в детском саду с 7.30 до 18.00 </a:t>
            </a:r>
          </a:p>
          <a:p>
            <a:pPr lvl="0">
              <a:buBlip>
                <a:blip r:embed="rId2"/>
              </a:buBlip>
            </a:pPr>
            <a:r>
              <a:rPr lang="ru-RU" sz="20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выходные: суббота, воскресенье, праздничные дни.</a:t>
            </a:r>
          </a:p>
          <a:p>
            <a:pPr lvl="0">
              <a:buBlip>
                <a:blip r:embed="rId2"/>
              </a:buBlip>
            </a:pPr>
            <a:endParaRPr lang="ru-RU" sz="20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>
              <a:buBlip>
                <a:blip r:embed="rId2"/>
              </a:buBlip>
            </a:pPr>
            <a:r>
              <a:rPr lang="ru-RU" sz="20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состоянию на 31.12.2018 года детский сад посещало 126 </a:t>
            </a:r>
            <a:r>
              <a:rPr lang="ru-RU" sz="2000" b="1" dirty="0" smtClean="0">
                <a:solidFill>
                  <a:srgbClr val="993300"/>
                </a:solidFill>
              </a:rPr>
              <a:t>в возрасте от 2 до 7 лет: 59 мальчиков и 67 девочек</a:t>
            </a:r>
            <a:endParaRPr lang="ru-RU" sz="2000" b="1" dirty="0" smtClean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>
              <a:buBlip>
                <a:blip r:embed="rId2"/>
              </a:buBlip>
            </a:pPr>
            <a:r>
              <a:rPr lang="ru-RU" sz="2000" b="1" dirty="0" smtClean="0">
                <a:solidFill>
                  <a:srgbClr val="993300"/>
                </a:solidFill>
              </a:rPr>
              <a:t>В детском саду -  6  возрастных  групп,  в  том  числе  одна  группа   раннего  возраста для детей от 2 до 3 лет. </a:t>
            </a:r>
            <a:r>
              <a:rPr lang="ru-RU" sz="2000" b="1" dirty="0" smtClean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6" y="2000240"/>
          <a:ext cx="6286544" cy="4894072"/>
        </p:xfrm>
        <a:graphic>
          <a:graphicData uri="http://schemas.openxmlformats.org/drawingml/2006/table">
            <a:tbl>
              <a:tblPr/>
              <a:tblGrid>
                <a:gridCol w="834252"/>
                <a:gridCol w="863510"/>
                <a:gridCol w="3076848"/>
                <a:gridCol w="1511934"/>
              </a:tblGrid>
              <a:tr h="527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п/п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группы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Возрастная группа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Количество детей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47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раннего возраста (от 2 до 3 лет) «Грибочки»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27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дошкольного возраста (от 3 до 4 лет) «Верные друзья»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27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дошкольного возраста (от 4 до 5 лет) «Непоседы»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51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дошкольного возраста (от 4 до 5 лет)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«Пчелки»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27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дошкольного возраста (от 5 до 6 лет) «Лучики»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278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дошкольного возраста (от 6 до 7 лет) «Дружные ребята»</a:t>
                      </a: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33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87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Всего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33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126</a:t>
                      </a:r>
                      <a:endParaRPr lang="ru-RU" sz="1600" b="1" dirty="0">
                        <a:solidFill>
                          <a:srgbClr val="9933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" marR="19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2462467"/>
            <a:ext cx="7200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очереди на получении путевки в детский сад состоит 40 человек, из них: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0 – 1,5 – 31 человек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1,5 – 3 лет – 9 человек</a:t>
            </a:r>
          </a:p>
          <a:p>
            <a:pPr algn="ctr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2017 год в п. Бурмакино родилось – 24 ребенка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2018 – 12 детей</a:t>
            </a:r>
          </a:p>
          <a:p>
            <a:pPr algn="ctr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1962685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Кадровый потенциал МДОУ.</a:t>
            </a:r>
            <a:endParaRPr lang="ru-RU" sz="4000" dirty="0" smtClean="0">
              <a:solidFill>
                <a:srgbClr val="C00000"/>
              </a:solidFill>
              <a:latin typeface="+mj-lt"/>
            </a:endParaRPr>
          </a:p>
          <a:p>
            <a:pPr algn="ctr"/>
            <a:endParaRPr lang="ru-RU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2714621"/>
            <a:ext cx="86439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укомплектован кадрами на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согласно штатному расписанию.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Неустанно рядом с маленькими воспитанниками детского сада, находятся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заботливых  взрослых, настоящих мастеров  своего дела, которые стараются  сделать комфортным каждый день пребывания  детей в ОО. Педагогический персонал  и администрация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человек , что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45%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общего состава всего персонала.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Персонал по присмотру и уходу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22%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человек) от общего количества сотрудников.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Обслуживающий персонал 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33%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человек) от общего количества сотрудников.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В  дошкольной   организации  сложился  стабильный  творческий  педагогический коллектив  в  количестве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человек   с высоким уровнем профессиональной подготовки.  </a:t>
            </a:r>
          </a:p>
          <a:p>
            <a:pPr algn="just"/>
            <a:endParaRPr lang="ru-RU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928802"/>
            <a:ext cx="83529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Педагогический процесс в ДОУ обеспечивают:</a:t>
            </a:r>
          </a:p>
          <a:p>
            <a:pPr algn="ctr"/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Воспитатели: </a:t>
            </a:r>
          </a:p>
          <a:p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Лопакова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Юлия Витальевна              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Вусань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Татьяна Витальевна                   Феоктистова Марина Сергеевна       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Оконова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Татьяна Михайловна 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Головицына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Елена Григорьевна        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Стеценко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Ирина Алексеевна                              Гончар Светлана Юрьевна                                            Круглова Наталия Алексеевна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Скопинцева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Елена Анатольевна</a:t>
            </a:r>
          </a:p>
          <a:p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500" y="3724351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Специалисты: 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Учитель-логопед:                                   Черноглазова Ирина Владимировна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Музыкальный руководитель: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Туньская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Елена Александровна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lang="ru-RU" sz="1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Абукявичине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Любовь Геннадьевна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Инструктор по физкультуре:               Майоров Сергей Михайлович  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Педагог-психолог:                                  Елизарова Юлия Генриховна</a:t>
            </a:r>
          </a:p>
          <a:p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Старшая медицинская сестра:            Петрова Елена Александровна</a:t>
            </a:r>
            <a:endParaRPr lang="ru-RU" sz="16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2110618" y="5216926"/>
            <a:ext cx="41044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normalizeH="0" baseline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normalizeH="0" baseline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 педагогов: </a:t>
            </a:r>
            <a:endParaRPr kumimoji="0" lang="ru-RU" sz="1600" b="1" i="0" u="none" strike="noStrike" normalizeH="0" baseline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20-35 лет – 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6,6</a:t>
            </a: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 (1 человек)</a:t>
            </a:r>
            <a:endParaRPr kumimoji="0" lang="ru-RU" sz="1600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 35 до 50 -  27,4%</a:t>
            </a:r>
            <a:r>
              <a:rPr kumimoji="0" lang="ru-RU" sz="1600" b="1" i="0" u="none" strike="noStrike" normalizeH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(4 человека)</a:t>
            </a:r>
            <a:endParaRPr kumimoji="0" lang="ru-RU" sz="1600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50 лет и выше – 6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</a:t>
            </a:r>
            <a:r>
              <a:rPr kumimoji="0" lang="ru-RU" sz="1600" b="1" i="0" u="none" strike="noStrike" normalizeH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(10</a:t>
            </a:r>
            <a:r>
              <a:rPr kumimoji="0" lang="ru-RU" sz="1600" b="1" i="0" u="none" strike="noStrike" normalizeH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человек)</a:t>
            </a:r>
            <a:r>
              <a:rPr kumimoji="0" lang="ru-RU" sz="1600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600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391</TotalTime>
  <Words>2458</Words>
  <Application>Microsoft Office PowerPoint</Application>
  <PresentationFormat>Экран (4:3)</PresentationFormat>
  <Paragraphs>338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лица</vt:lpstr>
      <vt:lpstr>Муниципальное  бюджетное  дошкольное  образовательное учреждение детский сад общеразвивающего вида   № 5 «Звездочка»</vt:lpstr>
      <vt:lpstr>Презентация PowerPoint</vt:lpstr>
      <vt:lpstr> Общая характеристика </vt:lpstr>
      <vt:lpstr>Презентация PowerPoint</vt:lpstr>
      <vt:lpstr>  Режим функционирования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Качество воспитательно-образовательного процесса.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Ирина</cp:lastModifiedBy>
  <cp:revision>48</cp:revision>
  <dcterms:created xsi:type="dcterms:W3CDTF">2016-05-11T09:30:30Z</dcterms:created>
  <dcterms:modified xsi:type="dcterms:W3CDTF">2019-03-12T14:23:00Z</dcterms:modified>
</cp:coreProperties>
</file>